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5" r:id="rId9"/>
  </p:sldMasterIdLst>
  <p:notesMasterIdLst>
    <p:notesMasterId r:id="rId64"/>
  </p:notesMasterIdLst>
  <p:sldIdLst>
    <p:sldId id="259" r:id="rId10"/>
    <p:sldId id="321" r:id="rId11"/>
    <p:sldId id="260" r:id="rId12"/>
    <p:sldId id="261" r:id="rId13"/>
    <p:sldId id="324" r:id="rId14"/>
    <p:sldId id="325" r:id="rId15"/>
    <p:sldId id="262" r:id="rId16"/>
    <p:sldId id="263" r:id="rId17"/>
    <p:sldId id="264" r:id="rId18"/>
    <p:sldId id="265" r:id="rId19"/>
    <p:sldId id="295" r:id="rId20"/>
    <p:sldId id="272" r:id="rId21"/>
    <p:sldId id="293" r:id="rId22"/>
    <p:sldId id="326" r:id="rId23"/>
    <p:sldId id="327" r:id="rId24"/>
    <p:sldId id="328" r:id="rId25"/>
    <p:sldId id="278" r:id="rId26"/>
    <p:sldId id="279" r:id="rId27"/>
    <p:sldId id="296" r:id="rId28"/>
    <p:sldId id="316" r:id="rId29"/>
    <p:sldId id="317" r:id="rId30"/>
    <p:sldId id="282" r:id="rId31"/>
    <p:sldId id="319" r:id="rId32"/>
    <p:sldId id="284" r:id="rId33"/>
    <p:sldId id="332" r:id="rId34"/>
    <p:sldId id="297" r:id="rId35"/>
    <p:sldId id="285" r:id="rId36"/>
    <p:sldId id="298" r:id="rId37"/>
    <p:sldId id="286" r:id="rId38"/>
    <p:sldId id="287" r:id="rId39"/>
    <p:sldId id="288" r:id="rId40"/>
    <p:sldId id="299" r:id="rId41"/>
    <p:sldId id="289" r:id="rId42"/>
    <p:sldId id="290" r:id="rId43"/>
    <p:sldId id="300" r:id="rId44"/>
    <p:sldId id="291" r:id="rId45"/>
    <p:sldId id="292" r:id="rId46"/>
    <p:sldId id="322" r:id="rId47"/>
    <p:sldId id="323" r:id="rId48"/>
    <p:sldId id="266" r:id="rId49"/>
    <p:sldId id="331" r:id="rId50"/>
    <p:sldId id="302" r:id="rId51"/>
    <p:sldId id="303" r:id="rId52"/>
    <p:sldId id="304" r:id="rId53"/>
    <p:sldId id="305" r:id="rId54"/>
    <p:sldId id="306" r:id="rId55"/>
    <p:sldId id="310" r:id="rId56"/>
    <p:sldId id="307" r:id="rId57"/>
    <p:sldId id="311" r:id="rId58"/>
    <p:sldId id="312" r:id="rId59"/>
    <p:sldId id="313" r:id="rId60"/>
    <p:sldId id="314" r:id="rId61"/>
    <p:sldId id="315" r:id="rId62"/>
    <p:sldId id="258" r:id="rId63"/>
  </p:sldIdLst>
  <p:sldSz cx="12192000" cy="6858000"/>
  <p:notesSz cx="6858000" cy="9144000"/>
  <p:embeddedFontLst>
    <p:embeddedFont>
      <p:font typeface="Architects Daughter" pitchFamily="2" charset="0"/>
      <p:regular r:id="rId65"/>
    </p:embeddedFont>
    <p:embeddedFont>
      <p:font typeface="Cambria Math" panose="02040503050406030204" pitchFamily="18" charset="0"/>
      <p:regular r:id="rId66"/>
    </p:embeddedFont>
    <p:embeddedFont>
      <p:font typeface="DM Mono" panose="020B0509040201040103" pitchFamily="49" charset="77"/>
      <p:regular r:id="rId67"/>
      <p:italic r:id="rId68"/>
    </p:embeddedFont>
    <p:embeddedFont>
      <p:font typeface="DM Sans 14pt" pitchFamily="2" charset="77"/>
      <p:regular r:id="rId69"/>
      <p:bold r:id="rId70"/>
      <p:italic r:id="rId71"/>
      <p:boldItalic r:id="rId72"/>
    </p:embeddedFont>
    <p:embeddedFont>
      <p:font typeface="Domine" panose="02040503040403060204" pitchFamily="18" charset="0"/>
      <p:regular r:id="rId73"/>
      <p:bold r:id="rId74"/>
    </p:embeddedFont>
  </p:embeddedFontLst>
  <p:custDataLst>
    <p:tags r:id="rId7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  <a:srgbClr val="9EC3E1"/>
    <a:srgbClr val="1F538F"/>
    <a:srgbClr val="EAEAEA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7" autoAdjust="0"/>
    <p:restoredTop sz="94629"/>
  </p:normalViewPr>
  <p:slideViewPr>
    <p:cSldViewPr snapToGrid="0" showGuides="1">
      <p:cViewPr varScale="1">
        <p:scale>
          <a:sx n="99" d="100"/>
          <a:sy n="99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font" Target="fonts/font4.fntdata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tableStyles" Target="tableStyles.xml"/><Relationship Id="rId5" Type="http://schemas.openxmlformats.org/officeDocument/2006/relationships/customXml" Target="../customXml/item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42.xml"/><Relationship Id="rId72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font" Target="fonts/font3.fntdata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font" Target="fonts/font6.fntdata"/><Relationship Id="rId75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presProps" Target="presProps.xml"/><Relationship Id="rId7" Type="http://schemas.openxmlformats.org/officeDocument/2006/relationships/customXml" Target="../customXml/item7.xml"/><Relationship Id="rId71" Type="http://schemas.openxmlformats.org/officeDocument/2006/relationships/font" Target="fonts/font7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840C6-1F39-43ED-B27B-1FEC6C3829D7}" type="datetimeFigureOut">
              <a:rPr lang="en-GB" smtClean="0"/>
              <a:t>04/04/2025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21C0D-9E07-4C74-9A59-193F61F62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859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21C0D-9E07-4C74-9A59-193F61F6289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222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21C0D-9E07-4C74-9A59-193F61F6289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14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30E3E-30CE-C5B3-BF6E-DC95DF57B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A964A9-2546-F33D-F118-A516956151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6004C3-BECE-5E8E-6DB1-7DCBBE109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FD5F0-81DB-04F4-3051-ED5D144DFD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21C0D-9E07-4C74-9A59-193F61F6289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759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an example here, consider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CB8E5-645B-0740-A88C-7411047225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8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21C0D-9E07-4C74-9A59-193F61F6289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465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763B7-A18C-648B-E89A-C339AE07D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F8EB85-ADD8-15CB-E232-ED65AA0610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B745B9-BE98-A741-4F84-CF376879D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2F37A-F3D9-C5AB-3904-5DB39E22D8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0CB8E5-645B-0740-A88C-7411047225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35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E21C0D-9E07-4C74-9A59-193F61F62892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30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A with Shi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1B16BA09-5E0E-9342-7B5F-208FB49230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5504" y="719138"/>
            <a:ext cx="4885771" cy="5605380"/>
          </a:xfrm>
          <a:prstGeom prst="rect">
            <a:avLst/>
          </a:prstGeom>
        </p:spPr>
      </p:pic>
      <p:sp>
        <p:nvSpPr>
          <p:cNvPr id="14" name="Background">
            <a:extLst>
              <a:ext uri="{FF2B5EF4-FFF2-40B4-BE49-F238E27FC236}">
                <a16:creationId xmlns:a16="http://schemas.microsoft.com/office/drawing/2014/main" id="{839A0678-D339-25B7-6999-A7B668AB1E90}"/>
              </a:ext>
            </a:extLst>
          </p:cNvPr>
          <p:cNvSpPr/>
          <p:nvPr userDrawn="1"/>
        </p:nvSpPr>
        <p:spPr>
          <a:xfrm>
            <a:off x="0" y="232053"/>
            <a:ext cx="12191999" cy="6858000"/>
          </a:xfrm>
          <a:prstGeom prst="rect">
            <a:avLst/>
          </a:prstGeom>
          <a:gradFill>
            <a:gsLst>
              <a:gs pos="11000">
                <a:schemeClr val="bg1">
                  <a:alpha val="0"/>
                </a:schemeClr>
              </a:gs>
              <a:gs pos="51000">
                <a:schemeClr val="bg1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652487764" name="Picture 2" descr="{&quot;templafy&quot;:{&quot;id&quot;:&quot;b866ffdd-1468-452b-b550-2ee77fe87c6d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98" y="705953"/>
            <a:ext cx="5081026" cy="1271019"/>
          </a:xfrm>
          <a:prstGeom prst="rect">
            <a:avLst/>
          </a:prstGeom>
        </p:spPr>
      </p:pic>
      <p:sp>
        <p:nvSpPr>
          <p:cNvPr id="9" name="Guides" hidden="1">
            <a:extLst>
              <a:ext uri="{FF2B5EF4-FFF2-40B4-BE49-F238E27FC236}">
                <a16:creationId xmlns:a16="http://schemas.microsoft.com/office/drawing/2014/main" id="{0C60A4DE-3004-2078-21A1-A22A8232DCD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10" name="Line top Placeholder 20">
            <a:extLst>
              <a:ext uri="{FF2B5EF4-FFF2-40B4-BE49-F238E27FC236}">
                <a16:creationId xmlns:a16="http://schemas.microsoft.com/office/drawing/2014/main" id="{429036CE-F069-70FC-AB80-D514C7A6E5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3200" cy="36000"/>
          </a:xfrm>
          <a:solidFill>
            <a:srgbClr val="990000"/>
          </a:solidFill>
          <a:ln>
            <a:solidFill>
              <a:srgbClr val="990000">
                <a:alpha val="0"/>
              </a:srgbClr>
            </a:solidFill>
          </a:ln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 marL="0" indent="0">
              <a:defRPr sz="600">
                <a:noFill/>
              </a:defRPr>
            </a:lvl2pPr>
            <a:lvl3pPr marL="0" indent="0">
              <a:defRPr sz="600">
                <a:noFill/>
              </a:defRPr>
            </a:lvl3pPr>
            <a:lvl4pPr marL="0" indent="0">
              <a:defRPr sz="600">
                <a:noFill/>
              </a:defRPr>
            </a:lvl4pPr>
            <a:lvl5pPr marL="0" indent="0">
              <a:defRPr sz="6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pic>
        <p:nvPicPr>
          <p:cNvPr id="18" name="Picture 17" descr="{&quot;templafy&quot;:{&quot;id&quot;:&quot;16fa8dfc-28da-4b5c-8123-1d41e9d4c29d&quot;}}">
            <a:extLst>
              <a:ext uri="{FF2B5EF4-FFF2-40B4-BE49-F238E27FC236}">
                <a16:creationId xmlns:a16="http://schemas.microsoft.com/office/drawing/2014/main" id="{F4871A12-966F-AB54-D025-11147D2B69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800" y="5482800"/>
            <a:ext cx="2431525" cy="720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8734B6-FF82-51DC-47D5-1C0BF6F1A6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7769" y="3160800"/>
            <a:ext cx="10733505" cy="1782000"/>
          </a:xfrm>
        </p:spPr>
        <p:txBody>
          <a:bodyPr anchor="t" anchorCtr="0">
            <a:noAutofit/>
          </a:bodyPr>
          <a:lstStyle>
            <a:lvl1pPr algn="l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8E6A62F-5EE0-DF6B-07CD-0B354081E7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0" y="2703600"/>
            <a:ext cx="10733504" cy="306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="1" cap="all" spc="200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add subtitle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251DC0FA-582F-179B-E738-1BBB95CD33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0725" y="5740360"/>
            <a:ext cx="5194300" cy="180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300" b="1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name</a:t>
            </a:r>
            <a:endParaRPr lang="en-GB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1515E92D-D3D4-9D54-8555-29BBC3428D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0000" y="5957377"/>
            <a:ext cx="5194300" cy="180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300" b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327DC5C-E1C0-B8CB-4B84-DA580F6C816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000" y="6252829"/>
            <a:ext cx="5194300" cy="180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638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 userDrawn="1">
          <p15:clr>
            <a:srgbClr val="8F8F8F"/>
          </p15:clr>
        </p15:guide>
        <p15:guide id="2" orient="horz" pos="3906" userDrawn="1">
          <p15:clr>
            <a:srgbClr val="8F8F8F"/>
          </p15:clr>
        </p15:guide>
        <p15:guide id="5" pos="453" userDrawn="1">
          <p15:clr>
            <a:srgbClr val="FF96FF"/>
          </p15:clr>
        </p15:guide>
        <p15:guide id="6" pos="810" userDrawn="1">
          <p15:clr>
            <a:srgbClr val="FF96FF"/>
          </p15:clr>
        </p15:guide>
        <p15:guide id="7" pos="1036" userDrawn="1">
          <p15:clr>
            <a:srgbClr val="FF96FF"/>
          </p15:clr>
        </p15:guide>
        <p15:guide id="8" pos="1393" userDrawn="1">
          <p15:clr>
            <a:srgbClr val="FF96FF"/>
          </p15:clr>
        </p15:guide>
        <p15:guide id="9" pos="1620" userDrawn="1">
          <p15:clr>
            <a:srgbClr val="FF96FF"/>
          </p15:clr>
        </p15:guide>
        <p15:guide id="10" pos="1976" userDrawn="1">
          <p15:clr>
            <a:srgbClr val="FF96FF"/>
          </p15:clr>
        </p15:guide>
        <p15:guide id="11" pos="2203" userDrawn="1">
          <p15:clr>
            <a:srgbClr val="FF96FF"/>
          </p15:clr>
        </p15:guide>
        <p15:guide id="12" pos="2560" userDrawn="1">
          <p15:clr>
            <a:srgbClr val="FF96FF"/>
          </p15:clr>
        </p15:guide>
        <p15:guide id="13" pos="2786" userDrawn="1">
          <p15:clr>
            <a:srgbClr val="FF96FF"/>
          </p15:clr>
        </p15:guide>
        <p15:guide id="14" pos="3143" userDrawn="1">
          <p15:clr>
            <a:srgbClr val="FF96FF"/>
          </p15:clr>
        </p15:guide>
        <p15:guide id="15" pos="3370" userDrawn="1">
          <p15:clr>
            <a:srgbClr val="FF96FF"/>
          </p15:clr>
        </p15:guide>
        <p15:guide id="16" pos="3726" userDrawn="1">
          <p15:clr>
            <a:srgbClr val="FF96FF"/>
          </p15:clr>
        </p15:guide>
        <p15:guide id="17" pos="3953" userDrawn="1">
          <p15:clr>
            <a:srgbClr val="FF96FF"/>
          </p15:clr>
        </p15:guide>
        <p15:guide id="18" pos="4309" userDrawn="1">
          <p15:clr>
            <a:srgbClr val="FF96FF"/>
          </p15:clr>
        </p15:guide>
        <p15:guide id="19" pos="4536" userDrawn="1">
          <p15:clr>
            <a:srgbClr val="FF96FF"/>
          </p15:clr>
        </p15:guide>
        <p15:guide id="20" pos="4893" userDrawn="1">
          <p15:clr>
            <a:srgbClr val="FF96FF"/>
          </p15:clr>
        </p15:guide>
        <p15:guide id="21" pos="5120" userDrawn="1">
          <p15:clr>
            <a:srgbClr val="FF96FF"/>
          </p15:clr>
        </p15:guide>
        <p15:guide id="22" pos="5476" userDrawn="1">
          <p15:clr>
            <a:srgbClr val="FF96FF"/>
          </p15:clr>
        </p15:guide>
        <p15:guide id="23" pos="5703" userDrawn="1">
          <p15:clr>
            <a:srgbClr val="FF96FF"/>
          </p15:clr>
        </p15:guide>
        <p15:guide id="24" pos="6059" userDrawn="1">
          <p15:clr>
            <a:srgbClr val="FF96FF"/>
          </p15:clr>
        </p15:guide>
        <p15:guide id="25" pos="6286" userDrawn="1">
          <p15:clr>
            <a:srgbClr val="FF96FF"/>
          </p15:clr>
        </p15:guide>
        <p15:guide id="26" pos="6643" userDrawn="1">
          <p15:clr>
            <a:srgbClr val="FF96FF"/>
          </p15:clr>
        </p15:guide>
        <p15:guide id="27" pos="6869" userDrawn="1">
          <p15:clr>
            <a:srgbClr val="FF96FF"/>
          </p15:clr>
        </p15:guide>
        <p15:guide id="28" pos="7226" userDrawn="1">
          <p15:clr>
            <a:srgbClr val="FF96FF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reaker 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554E8-F7AC-6010-B143-0AF26AA6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54800"/>
            <a:ext cx="10749600" cy="1108800"/>
          </a:xfrm>
        </p:spPr>
        <p:txBody>
          <a:bodyPr anchor="b">
            <a:no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9866B-9EF4-2877-CDF5-309DBB741F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0000" y="3960000"/>
            <a:ext cx="10749600" cy="457200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cap="all" spc="200" baseline="0">
                <a:solidFill>
                  <a:schemeClr val="tx2"/>
                </a:solidFill>
                <a:latin typeface="DM Sans 14p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25D9-28BB-62F0-6672-3F2C0458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048EB2-ABBB-452B-B43B-31E8A7DFB9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Guides" hidden="1">
            <a:extLst>
              <a:ext uri="{FF2B5EF4-FFF2-40B4-BE49-F238E27FC236}">
                <a16:creationId xmlns:a16="http://schemas.microsoft.com/office/drawing/2014/main" id="{5CB14299-9B5F-BF3A-D63A-A282BCE062E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712755876" name="Picture 7" descr="{&quot;templafy&quot;:{&quot;id&quot;:&quot;05d88fd5-cdc3-4e74-a780-c10a05b042ff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15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reaker F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554E8-F7AC-6010-B143-0AF26AA6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54800"/>
            <a:ext cx="10749600" cy="1108800"/>
          </a:xfrm>
        </p:spPr>
        <p:txBody>
          <a:bodyPr anchor="b">
            <a:no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9866B-9EF4-2877-CDF5-309DBB741F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0000" y="3960000"/>
            <a:ext cx="10749600" cy="295200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25D9-28BB-62F0-6672-3F2C0458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048EB2-ABBB-452B-B43B-31E8A7DFB9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Guides" hidden="1">
            <a:extLst>
              <a:ext uri="{FF2B5EF4-FFF2-40B4-BE49-F238E27FC236}">
                <a16:creationId xmlns:a16="http://schemas.microsoft.com/office/drawing/2014/main" id="{82F1C1D4-A570-C8D4-71E4-37223819B6F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1966664909" name="Picture 7" descr="{&quot;templafy&quot;:{&quot;id&quot;:&quot;7cdc3578-851f-410c-813b-4d5e30095c5c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25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reaker G"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554E8-F7AC-6010-B143-0AF26AA6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54800"/>
            <a:ext cx="10749600" cy="1108800"/>
          </a:xfrm>
        </p:spPr>
        <p:txBody>
          <a:bodyPr anchor="b">
            <a:no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9866B-9EF4-2877-CDF5-309DBB741F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0000" y="3960000"/>
            <a:ext cx="10749600" cy="295200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1" cap="all" spc="2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25D9-28BB-62F0-6672-3F2C0458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048EB2-ABBB-452B-B43B-31E8A7DFB9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Guides" hidden="1">
            <a:extLst>
              <a:ext uri="{FF2B5EF4-FFF2-40B4-BE49-F238E27FC236}">
                <a16:creationId xmlns:a16="http://schemas.microsoft.com/office/drawing/2014/main" id="{7CD447B1-6CDF-7A26-7C65-539832BE142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183339149" name="Picture 7" descr="{&quot;templafy&quot;:{&quot;id&quot;:&quot;419f6ace-857e-46ae-95f2-0bfe8c8dca36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6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reaker H"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554E8-F7AC-6010-B143-0AF26AA6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54800"/>
            <a:ext cx="10749600" cy="1108800"/>
          </a:xfrm>
        </p:spPr>
        <p:txBody>
          <a:bodyPr anchor="b">
            <a:no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9866B-9EF4-2877-CDF5-309DBB741F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0000" y="3960000"/>
            <a:ext cx="10749600" cy="457200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cap="all" spc="200" baseline="0">
                <a:solidFill>
                  <a:schemeClr val="bg1"/>
                </a:solidFill>
                <a:latin typeface="DM Sans 14p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25D9-28BB-62F0-6672-3F2C0458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048EB2-ABBB-452B-B43B-31E8A7DFB9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Guides" hidden="1">
            <a:extLst>
              <a:ext uri="{FF2B5EF4-FFF2-40B4-BE49-F238E27FC236}">
                <a16:creationId xmlns:a16="http://schemas.microsoft.com/office/drawing/2014/main" id="{7CD447B1-6CDF-7A26-7C65-539832BE142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739452808" name="Picture 7" descr="{&quot;templafy&quot;:{&quot;id&quot;:&quot;c8d730e4-8175-44e7-afe8-85a9fa94a3a2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55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401A3-9575-864C-1751-0D6214ACB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CD4D-601B-F33C-64C0-24F7E54A84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713598"/>
            <a:ext cx="10752000" cy="4424400"/>
          </a:xfrm>
        </p:spPr>
        <p:txBody>
          <a:bodyPr/>
          <a:lstStyle>
            <a:lvl1pPr>
              <a:defRPr sz="2400"/>
            </a:lvl1pPr>
            <a:lvl2pPr>
              <a:spcAft>
                <a:spcPts val="850"/>
              </a:spcAft>
              <a:defRPr sz="2400"/>
            </a:lvl2pPr>
            <a:lvl3pPr>
              <a:spcAft>
                <a:spcPts val="850"/>
              </a:spcAft>
              <a:defRPr sz="2000"/>
            </a:lvl3pPr>
            <a:lvl4pPr>
              <a:spcAft>
                <a:spcPts val="850"/>
              </a:spcAft>
              <a:defRPr sz="1800"/>
            </a:lvl4pPr>
            <a:lvl5pPr>
              <a:defRPr sz="2800"/>
            </a:lvl5pPr>
          </a:lstStyle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0F1D91-C162-A65B-51B6-A5487F853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Guides" hidden="1">
            <a:extLst>
              <a:ext uri="{FF2B5EF4-FFF2-40B4-BE49-F238E27FC236}">
                <a16:creationId xmlns:a16="http://schemas.microsoft.com/office/drawing/2014/main" id="{768174D0-A75B-3CA3-FFC4-1ED1D5AE032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492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2" orient="horz" pos="1025">
          <p15:clr>
            <a:srgbClr val="8F8F8F"/>
          </p15:clr>
        </p15:guide>
        <p15:guide id="3" orient="horz" pos="1079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0F1D91-C162-A65B-51B6-A5487F853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Guides" hidden="1">
            <a:extLst>
              <a:ext uri="{FF2B5EF4-FFF2-40B4-BE49-F238E27FC236}">
                <a16:creationId xmlns:a16="http://schemas.microsoft.com/office/drawing/2014/main" id="{768174D0-A75B-3CA3-FFC4-1ED1D5AE032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4A814F-0C98-DB9E-FF43-763E7CC58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1279218"/>
            <a:ext cx="10752000" cy="3470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1" cap="all" spc="20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A4FA1D6-7ADD-AD22-37E9-D78AE1E297D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000" y="1839600"/>
            <a:ext cx="10752000" cy="4298400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43E914-DF48-3630-DBA8-2075914F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720000"/>
            <a:ext cx="10753724" cy="5616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106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2" orient="horz" pos="1025">
          <p15:clr>
            <a:srgbClr val="8F8F8F"/>
          </p15:clr>
        </p15:guide>
        <p15:guide id="3" orient="horz" pos="1162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771BA-DEC6-F3CD-0966-439080AF1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720000"/>
            <a:ext cx="10753724" cy="561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6BC50-3655-09A2-54D0-991FCCB4D1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8E7446D-1AC7-A43F-ADC3-99ABFBDE93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279218"/>
            <a:ext cx="10752000" cy="3470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1" cap="all" spc="20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6" name="Guides" hidden="1">
            <a:extLst>
              <a:ext uri="{FF2B5EF4-FFF2-40B4-BE49-F238E27FC236}">
                <a16:creationId xmlns:a16="http://schemas.microsoft.com/office/drawing/2014/main" id="{C47EC7B5-5579-B015-84D6-CEA96A4D5E9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00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2" orient="horz" pos="1025">
          <p15:clr>
            <a:srgbClr val="8F8F8F"/>
          </p15:clr>
        </p15:guide>
        <p15:guide id="3" orient="horz" pos="1162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6CF56-797D-76D1-938F-9E4AB58E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08826-EFB1-9253-4DD9-529D28A14B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Guides" hidden="1">
            <a:extLst>
              <a:ext uri="{FF2B5EF4-FFF2-40B4-BE49-F238E27FC236}">
                <a16:creationId xmlns:a16="http://schemas.microsoft.com/office/drawing/2014/main" id="{65832291-D52E-BC28-A4EE-FF28DF7F69C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102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3" orient="horz" pos="1079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lumn Conten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401A3-9575-864C-1751-0D6214ACB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CD4D-601B-F33C-64C0-24F7E54A84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713598"/>
            <a:ext cx="5196000" cy="4424400"/>
          </a:xfrm>
        </p:spPr>
        <p:txBody>
          <a:bodyPr/>
          <a:lstStyle>
            <a:lvl2pPr>
              <a:spcBef>
                <a:spcPts val="200"/>
              </a:spcBef>
              <a:spcAft>
                <a:spcPts val="400"/>
              </a:spcAft>
              <a:defRPr/>
            </a:lvl2pPr>
          </a:lstStyle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0F1D91-C162-A65B-51B6-A5487F853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Guides" hidden="1">
            <a:extLst>
              <a:ext uri="{FF2B5EF4-FFF2-40B4-BE49-F238E27FC236}">
                <a16:creationId xmlns:a16="http://schemas.microsoft.com/office/drawing/2014/main" id="{768174D0-A75B-3CA3-FFC4-1ED1D5AE032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29DAC8-8D82-A64D-864B-A5A72A8A096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275999" y="1713599"/>
            <a:ext cx="5196000" cy="4424400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985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2" orient="horz" pos="1025">
          <p15:clr>
            <a:srgbClr val="8F8F8F"/>
          </p15:clr>
        </p15:guide>
        <p15:guide id="3" orient="horz" pos="1079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401A3-9575-864C-1751-0D6214AC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720000"/>
            <a:ext cx="10753724" cy="5616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CD4D-601B-F33C-64C0-24F7E54A84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839600"/>
            <a:ext cx="5196000" cy="4297675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0F1D91-C162-A65B-51B6-A5487F853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Guides" hidden="1">
            <a:extLst>
              <a:ext uri="{FF2B5EF4-FFF2-40B4-BE49-F238E27FC236}">
                <a16:creationId xmlns:a16="http://schemas.microsoft.com/office/drawing/2014/main" id="{768174D0-A75B-3CA3-FFC4-1ED1D5AE032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29DAC8-8D82-A64D-864B-A5A72A8A096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275999" y="1839600"/>
            <a:ext cx="5196000" cy="4297675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A3CAC84-4261-E4FA-B805-4CB5CA0FA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279218"/>
            <a:ext cx="10752000" cy="3470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1" cap="all" spc="20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subhead</a:t>
            </a:r>
          </a:p>
        </p:txBody>
      </p:sp>
    </p:spTree>
    <p:extLst>
      <p:ext uri="{BB962C8B-B14F-4D97-AF65-F5344CB8AC3E}">
        <p14:creationId xmlns:p14="http://schemas.microsoft.com/office/powerpoint/2010/main" val="583149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2" orient="horz" pos="1025">
          <p15:clr>
            <a:srgbClr val="8F8F8F"/>
          </p15:clr>
        </p15:guide>
        <p15:guide id="3" orient="horz" pos="1162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 with Shield">
    <p:bg>
      <p:bgPr>
        <a:gradFill>
          <a:gsLst>
            <a:gs pos="86000">
              <a:srgbClr val="1F538F"/>
            </a:gs>
            <a:gs pos="60000">
              <a:schemeClr val="accent1"/>
            </a:gs>
            <a:gs pos="100000">
              <a:schemeClr val="accent3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4CDB109-2703-E004-DAD3-0A9F90171F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5504" y="719138"/>
            <a:ext cx="4885771" cy="56053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C7E38D-B81D-FC40-15B1-DC990195C275}"/>
              </a:ext>
            </a:extLst>
          </p:cNvPr>
          <p:cNvSpPr/>
          <p:nvPr userDrawn="1"/>
        </p:nvSpPr>
        <p:spPr>
          <a:xfrm rot="10800000">
            <a:off x="-1" y="-1"/>
            <a:ext cx="12178055" cy="6857999"/>
          </a:xfrm>
          <a:prstGeom prst="rect">
            <a:avLst/>
          </a:prstGeom>
          <a:gradFill flip="none" rotWithShape="1">
            <a:gsLst>
              <a:gs pos="94000">
                <a:schemeClr val="accent3"/>
              </a:gs>
              <a:gs pos="0">
                <a:schemeClr val="accent1">
                  <a:alpha val="0"/>
                </a:schemeClr>
              </a:gs>
              <a:gs pos="71000">
                <a:srgbClr val="15417F"/>
              </a:gs>
              <a:gs pos="43000">
                <a:schemeClr val="accent1">
                  <a:alpha val="96549"/>
                </a:schemeClr>
              </a:gs>
              <a:gs pos="16000">
                <a:schemeClr val="accent1">
                  <a:alpha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Guides" hidden="1">
            <a:extLst>
              <a:ext uri="{FF2B5EF4-FFF2-40B4-BE49-F238E27FC236}">
                <a16:creationId xmlns:a16="http://schemas.microsoft.com/office/drawing/2014/main" id="{0C60A4DE-3004-2078-21A1-A22A8232DCD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10" name="Line top Placeholder 20">
            <a:extLst>
              <a:ext uri="{FF2B5EF4-FFF2-40B4-BE49-F238E27FC236}">
                <a16:creationId xmlns:a16="http://schemas.microsoft.com/office/drawing/2014/main" id="{429036CE-F069-70FC-AB80-D514C7A6E5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3200" cy="36000"/>
          </a:xfrm>
          <a:solidFill>
            <a:srgbClr val="990000"/>
          </a:solidFill>
          <a:ln>
            <a:solidFill>
              <a:srgbClr val="990000">
                <a:alpha val="0"/>
              </a:srgbClr>
            </a:solidFill>
          </a:ln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 marL="0" indent="0">
              <a:defRPr sz="600">
                <a:noFill/>
              </a:defRPr>
            </a:lvl2pPr>
            <a:lvl3pPr marL="0" indent="0">
              <a:defRPr sz="600">
                <a:noFill/>
              </a:defRPr>
            </a:lvl3pPr>
            <a:lvl4pPr marL="0" indent="0">
              <a:defRPr sz="600">
                <a:noFill/>
              </a:defRPr>
            </a:lvl4pPr>
            <a:lvl5pPr marL="0" indent="0">
              <a:defRPr sz="6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pic>
        <p:nvPicPr>
          <p:cNvPr id="789414146" name="Picture 19" descr="{&quot;templafy&quot;:{&quot;id&quot;:&quot;ac1f4880-84af-4b2e-a15b-c714ebdfef38&quot;}}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46800" y="5482800"/>
            <a:ext cx="2430000" cy="720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FD24B18-9890-6730-F357-90982511A7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00" y="3160800"/>
            <a:ext cx="10733505" cy="1782000"/>
          </a:xfrm>
        </p:spPr>
        <p:txBody>
          <a:bodyPr anchor="t" anchorCtr="0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364A363-678D-BF9C-8F82-6A24E3BEDC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0" y="2703600"/>
            <a:ext cx="10733504" cy="306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="1" cap="all" spc="200" baseline="0">
                <a:solidFill>
                  <a:srgbClr val="9EC3E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add subtitle</a:t>
            </a:r>
          </a:p>
        </p:txBody>
      </p:sp>
      <p:pic>
        <p:nvPicPr>
          <p:cNvPr id="657909638" name="Picture 5" descr="{&quot;templafy&quot;:{&quot;id&quot;:&quot;9be34feb-4838-4959-aefb-559cd01c108e&quot;}}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398" y="686716"/>
            <a:ext cx="5081026" cy="127101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CCD774-C585-4D47-9DC9-21728775C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0725" y="5508306"/>
            <a:ext cx="5194300" cy="180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3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name</a:t>
            </a:r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D3930DA-CC72-D87A-3C84-D5B0B8E6F1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000" y="5725323"/>
            <a:ext cx="5194300" cy="180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3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FFB7AC86-6495-B25D-71A1-EDE3C43FCE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0000" y="6020775"/>
            <a:ext cx="5194300" cy="180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3567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8F8F8F"/>
          </p15:clr>
        </p15:guide>
        <p15:guide id="2" orient="horz" pos="3906" userDrawn="1">
          <p15:clr>
            <a:srgbClr val="8F8F8F"/>
          </p15:clr>
        </p15:guide>
        <p15:guide id="5" pos="453" userDrawn="1">
          <p15:clr>
            <a:srgbClr val="FF96FF"/>
          </p15:clr>
        </p15:guide>
        <p15:guide id="6" pos="810" userDrawn="1">
          <p15:clr>
            <a:srgbClr val="FF96FF"/>
          </p15:clr>
        </p15:guide>
        <p15:guide id="7" pos="1036" userDrawn="1">
          <p15:clr>
            <a:srgbClr val="FF96FF"/>
          </p15:clr>
        </p15:guide>
        <p15:guide id="8" pos="1393" userDrawn="1">
          <p15:clr>
            <a:srgbClr val="FF96FF"/>
          </p15:clr>
        </p15:guide>
        <p15:guide id="9" pos="1620" userDrawn="1">
          <p15:clr>
            <a:srgbClr val="FF96FF"/>
          </p15:clr>
        </p15:guide>
        <p15:guide id="10" pos="1976" userDrawn="1">
          <p15:clr>
            <a:srgbClr val="FF96FF"/>
          </p15:clr>
        </p15:guide>
        <p15:guide id="11" pos="2203" userDrawn="1">
          <p15:clr>
            <a:srgbClr val="FF96FF"/>
          </p15:clr>
        </p15:guide>
        <p15:guide id="12" pos="2560" userDrawn="1">
          <p15:clr>
            <a:srgbClr val="FF96FF"/>
          </p15:clr>
        </p15:guide>
        <p15:guide id="13" pos="2786" userDrawn="1">
          <p15:clr>
            <a:srgbClr val="FF96FF"/>
          </p15:clr>
        </p15:guide>
        <p15:guide id="14" pos="3143" userDrawn="1">
          <p15:clr>
            <a:srgbClr val="FF96FF"/>
          </p15:clr>
        </p15:guide>
        <p15:guide id="15" pos="3370" userDrawn="1">
          <p15:clr>
            <a:srgbClr val="FF96FF"/>
          </p15:clr>
        </p15:guide>
        <p15:guide id="16" pos="3726" userDrawn="1">
          <p15:clr>
            <a:srgbClr val="FF96FF"/>
          </p15:clr>
        </p15:guide>
        <p15:guide id="17" pos="3953" userDrawn="1">
          <p15:clr>
            <a:srgbClr val="FF96FF"/>
          </p15:clr>
        </p15:guide>
        <p15:guide id="18" pos="4309" userDrawn="1">
          <p15:clr>
            <a:srgbClr val="FF96FF"/>
          </p15:clr>
        </p15:guide>
        <p15:guide id="19" pos="4536" userDrawn="1">
          <p15:clr>
            <a:srgbClr val="FF96FF"/>
          </p15:clr>
        </p15:guide>
        <p15:guide id="20" pos="4893" userDrawn="1">
          <p15:clr>
            <a:srgbClr val="FF96FF"/>
          </p15:clr>
        </p15:guide>
        <p15:guide id="21" pos="5120" userDrawn="1">
          <p15:clr>
            <a:srgbClr val="FF96FF"/>
          </p15:clr>
        </p15:guide>
        <p15:guide id="22" pos="5476" userDrawn="1">
          <p15:clr>
            <a:srgbClr val="FF96FF"/>
          </p15:clr>
        </p15:guide>
        <p15:guide id="23" pos="5703" userDrawn="1">
          <p15:clr>
            <a:srgbClr val="FF96FF"/>
          </p15:clr>
        </p15:guide>
        <p15:guide id="24" pos="6059" userDrawn="1">
          <p15:clr>
            <a:srgbClr val="FF96FF"/>
          </p15:clr>
        </p15:guide>
        <p15:guide id="25" pos="6286" userDrawn="1">
          <p15:clr>
            <a:srgbClr val="FF96FF"/>
          </p15:clr>
        </p15:guide>
        <p15:guide id="26" pos="6643" userDrawn="1">
          <p15:clr>
            <a:srgbClr val="FF96FF"/>
          </p15:clr>
        </p15:guide>
        <p15:guide id="27" pos="6869" userDrawn="1">
          <p15:clr>
            <a:srgbClr val="FF96FF"/>
          </p15:clr>
        </p15:guide>
        <p15:guide id="28" pos="7226" userDrawn="1">
          <p15:clr>
            <a:srgbClr val="FF96FF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401A3-9575-864C-1751-0D6214AC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720000"/>
            <a:ext cx="10753724" cy="561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CD4D-601B-F33C-64C0-24F7E54A84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839600"/>
            <a:ext cx="3344000" cy="4297675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0F1D91-C162-A65B-51B6-A5487F853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Guides" hidden="1">
            <a:extLst>
              <a:ext uri="{FF2B5EF4-FFF2-40B4-BE49-F238E27FC236}">
                <a16:creationId xmlns:a16="http://schemas.microsoft.com/office/drawing/2014/main" id="{768174D0-A75B-3CA3-FFC4-1ED1D5AE032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29DAC8-8D82-A64D-864B-A5A72A8A096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422775" y="1839600"/>
            <a:ext cx="3344000" cy="4297675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A3CAC84-4261-E4FA-B805-4CB5CA0FA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279218"/>
            <a:ext cx="10752000" cy="3470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1" cap="all" spc="20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7F96C7-6BF0-A4AA-E8A9-B7E0D8B90D3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128000" y="1839600"/>
            <a:ext cx="3344000" cy="4297675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463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6" userDrawn="1">
          <p15:clr>
            <a:srgbClr val="8F8F8F"/>
          </p15:clr>
        </p15:guide>
        <p15:guide id="2" orient="horz" pos="1025">
          <p15:clr>
            <a:srgbClr val="8F8F8F"/>
          </p15:clr>
        </p15:guide>
        <p15:guide id="3" orient="horz" pos="1162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401A3-9575-864C-1751-0D6214AC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720000"/>
            <a:ext cx="10753724" cy="561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CD4D-601B-F33C-64C0-24F7E54A84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839600"/>
            <a:ext cx="2418000" cy="4297675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0F1D91-C162-A65B-51B6-A5487F853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Guides" hidden="1">
            <a:extLst>
              <a:ext uri="{FF2B5EF4-FFF2-40B4-BE49-F238E27FC236}">
                <a16:creationId xmlns:a16="http://schemas.microsoft.com/office/drawing/2014/main" id="{768174D0-A75B-3CA3-FFC4-1ED1D5AE032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29DAC8-8D82-A64D-864B-A5A72A8A096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498000" y="1839600"/>
            <a:ext cx="2418000" cy="4297675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A3CAC84-4261-E4FA-B805-4CB5CA0FA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279218"/>
            <a:ext cx="10752000" cy="3470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1" cap="all" spc="20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7F96C7-6BF0-A4AA-E8A9-B7E0D8B90D3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75999" y="1839600"/>
            <a:ext cx="2418000" cy="4297675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B5911BE-8839-F336-D549-40F51B1053D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053275" y="1839600"/>
            <a:ext cx="2418000" cy="4297675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2561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2" orient="horz" pos="1025">
          <p15:clr>
            <a:srgbClr val="8F8F8F"/>
          </p15:clr>
        </p15:guide>
        <p15:guide id="3" orient="horz" pos="1162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0F1D91-C162-A65B-51B6-A5487F853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Guides" hidden="1">
            <a:extLst>
              <a:ext uri="{FF2B5EF4-FFF2-40B4-BE49-F238E27FC236}">
                <a16:creationId xmlns:a16="http://schemas.microsoft.com/office/drawing/2014/main" id="{768174D0-A75B-3CA3-FFC4-1ED1D5AE032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A4FA1D6-7ADD-AD22-37E9-D78AE1E297D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502800" y="720000"/>
            <a:ext cx="7970400" cy="5418000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43E914-DF48-3630-DBA8-2075914F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720000"/>
            <a:ext cx="2415600" cy="2530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FEC81-69D3-F091-6AAB-584372D2CDC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19138" y="3556000"/>
            <a:ext cx="2416175" cy="2581275"/>
          </a:xfrm>
        </p:spPr>
        <p:txBody>
          <a:bodyPr/>
          <a:lstStyle>
            <a:lvl1pPr>
              <a:defRPr sz="4000" cap="all" baseline="0">
                <a:solidFill>
                  <a:srgbClr val="9EC3E1"/>
                </a:solidFill>
              </a:defRPr>
            </a:lvl1pPr>
          </a:lstStyle>
          <a:p>
            <a:pPr lvl="0"/>
            <a:r>
              <a:rPr lang="en-US" dirty="0"/>
              <a:t>Callout or stat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654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3" orient="horz" pos="2251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  <p15:guide id="29" orient="horz" pos="2047">
          <p15:clr>
            <a:srgbClr val="FF96F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,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BFE9E1-1C16-564A-C1BC-E967D9D8E31E}"/>
              </a:ext>
            </a:extLst>
          </p:cNvPr>
          <p:cNvSpPr/>
          <p:nvPr userDrawn="1"/>
        </p:nvSpPr>
        <p:spPr>
          <a:xfrm>
            <a:off x="8401200" y="0"/>
            <a:ext cx="3790800" cy="6858000"/>
          </a:xfrm>
          <a:prstGeom prst="rect">
            <a:avLst/>
          </a:prstGeom>
          <a:solidFill>
            <a:srgbClr val="EAEAE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0F1D91-C162-A65B-51B6-A5487F853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Guides" hidden="1">
            <a:extLst>
              <a:ext uri="{FF2B5EF4-FFF2-40B4-BE49-F238E27FC236}">
                <a16:creationId xmlns:a16="http://schemas.microsoft.com/office/drawing/2014/main" id="{768174D0-A75B-3CA3-FFC4-1ED1D5AE032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4A814F-0C98-DB9E-FF43-763E7CC58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1279218"/>
            <a:ext cx="7048800" cy="3470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1" cap="all" spc="20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A4FA1D6-7ADD-AD22-37E9-D78AE1E297D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000" y="1839600"/>
            <a:ext cx="7048800" cy="4298400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43E914-DF48-3630-DBA8-2075914F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720000"/>
            <a:ext cx="7048800" cy="561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CD4EAAFD-8308-55F9-E30C-5C801082C1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787261" y="720000"/>
            <a:ext cx="2680837" cy="5418000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586550503" name="Picture 6" descr="{&quot;templafy&quot;:{&quot;id&quot;:&quot;20be30df-9f43-4ad8-874a-5022b0728fa7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  <p:sp>
        <p:nvSpPr>
          <p:cNvPr id="6" name="Footers" descr="{&quot;templafy&quot;:{&quot;id&quot;:&quot;7893f364-70c6-4532-8dc2-9251de7635a0&quot;}}">
            <a:extLst>
              <a:ext uri="{FF2B5EF4-FFF2-40B4-BE49-F238E27FC236}">
                <a16:creationId xmlns:a16="http://schemas.microsoft.com/office/drawing/2014/main" id="{D30753A2-1402-7DB1-6D07-F5631C9A74D7}"/>
              </a:ext>
            </a:extLst>
          </p:cNvPr>
          <p:cNvSpPr/>
          <p:nvPr userDrawn="1"/>
        </p:nvSpPr>
        <p:spPr>
          <a:xfrm>
            <a:off x="493669" y="6439469"/>
            <a:ext cx="7429599" cy="18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/>
          <a:p>
            <a:pPr lvl="0" algn="l"/>
            <a:r>
              <a:rPr lang="en-GB" sz="800" noProof="0" dirty="0">
                <a:solidFill>
                  <a:schemeClr val="tx2"/>
                </a:solidFill>
              </a:rPr>
              <a:t>Department of Biostatistics, Epidemiology and Informatics  |  Perelman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271667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BFE9E1-1C16-564A-C1BC-E967D9D8E31E}"/>
              </a:ext>
            </a:extLst>
          </p:cNvPr>
          <p:cNvSpPr/>
          <p:nvPr userDrawn="1"/>
        </p:nvSpPr>
        <p:spPr>
          <a:xfrm>
            <a:off x="0" y="0"/>
            <a:ext cx="3790800" cy="6858000"/>
          </a:xfrm>
          <a:prstGeom prst="rect">
            <a:avLst/>
          </a:prstGeom>
          <a:solidFill>
            <a:srgbClr val="EAEAE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0F1D91-C162-A65B-51B6-A5487F853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Guides" hidden="1">
            <a:extLst>
              <a:ext uri="{FF2B5EF4-FFF2-40B4-BE49-F238E27FC236}">
                <a16:creationId xmlns:a16="http://schemas.microsoft.com/office/drawing/2014/main" id="{768174D0-A75B-3CA3-FFC4-1ED1D5AE032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4A814F-0C98-DB9E-FF43-763E7CC58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4400" y="1279218"/>
            <a:ext cx="7048800" cy="3470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1" cap="all" spc="20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A4FA1D6-7ADD-AD22-37E9-D78AE1E297D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4400" y="1839600"/>
            <a:ext cx="7048800" cy="4298400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43E914-DF48-3630-DBA8-2075914F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400" y="720000"/>
            <a:ext cx="7048800" cy="561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CD4EAAFD-8308-55F9-E30C-5C801082C1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20000" y="720000"/>
            <a:ext cx="2419200" cy="5418000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000857493" name="Picture 6" descr="{&quot;templafy&quot;:{&quot;id&quot;:&quot;4bef0602-95d0-4ac2-a913-b62c15ff58d5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  <p:sp>
        <p:nvSpPr>
          <p:cNvPr id="6" name="Footers" descr="{&quot;templafy&quot;:{&quot;id&quot;:&quot;fdf8d0d7-b3c0-4889-afac-522281362358&quot;}}">
            <a:extLst>
              <a:ext uri="{FF2B5EF4-FFF2-40B4-BE49-F238E27FC236}">
                <a16:creationId xmlns:a16="http://schemas.microsoft.com/office/drawing/2014/main" id="{18A60CD6-FFBC-03F7-17C2-03F4F032100F}"/>
              </a:ext>
            </a:extLst>
          </p:cNvPr>
          <p:cNvSpPr/>
          <p:nvPr userDrawn="1"/>
        </p:nvSpPr>
        <p:spPr>
          <a:xfrm>
            <a:off x="493669" y="6439469"/>
            <a:ext cx="7429599" cy="18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/>
          <a:p>
            <a:pPr lvl="0" algn="l"/>
            <a:r>
              <a:rPr lang="en-GB" sz="800" noProof="0" dirty="0">
                <a:solidFill>
                  <a:schemeClr val="tx2"/>
                </a:solidFill>
              </a:rPr>
              <a:t>Department of Biostatistics, Epidemiology and Informatics  |  Perelman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70761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eft -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614FC3F-8ED6-0751-6C51-3B2BEC1277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0900" y="0"/>
            <a:ext cx="4991100" cy="6858000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0F1D91-C162-A65B-51B6-A5487F853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Guides" hidden="1">
            <a:extLst>
              <a:ext uri="{FF2B5EF4-FFF2-40B4-BE49-F238E27FC236}">
                <a16:creationId xmlns:a16="http://schemas.microsoft.com/office/drawing/2014/main" id="{768174D0-A75B-3CA3-FFC4-1ED1D5AE032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4A814F-0C98-DB9E-FF43-763E7CC58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1279218"/>
            <a:ext cx="6122000" cy="3470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1" cap="all" spc="20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A4FA1D6-7ADD-AD22-37E9-D78AE1E297D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000" y="1839600"/>
            <a:ext cx="6122000" cy="4298400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43E914-DF48-3630-DBA8-2075914F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720000"/>
            <a:ext cx="6122000" cy="5616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865827812" name="Picture 4" descr="{&quot;templafy&quot;:{&quot;id&quot;:&quot;b09133a7-eec0-47b1-b53f-48b42b10cb8c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  <p:sp>
        <p:nvSpPr>
          <p:cNvPr id="4" name="Footers" descr="{&quot;templafy&quot;:{&quot;id&quot;:&quot;d10de944-3cdb-494c-b689-739547fd37c0&quot;}}">
            <a:extLst>
              <a:ext uri="{FF2B5EF4-FFF2-40B4-BE49-F238E27FC236}">
                <a16:creationId xmlns:a16="http://schemas.microsoft.com/office/drawing/2014/main" id="{571F91D2-BD5D-4505-6DD0-633D6AD1FFEB}"/>
              </a:ext>
            </a:extLst>
          </p:cNvPr>
          <p:cNvSpPr/>
          <p:nvPr userDrawn="1"/>
        </p:nvSpPr>
        <p:spPr>
          <a:xfrm>
            <a:off x="493669" y="6439469"/>
            <a:ext cx="7429599" cy="18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/>
          <a:p>
            <a:pPr lvl="0" algn="l"/>
            <a:r>
              <a:rPr lang="en-GB" sz="800" noProof="0" dirty="0">
                <a:solidFill>
                  <a:schemeClr val="tx2"/>
                </a:solidFill>
              </a:rPr>
              <a:t>Department of Biostatistics, Epidemiology and Informatics  |  Perelman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1172383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-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C0E66B85-A497-806D-1EDC-07151561F0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991100" cy="6858000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0F1D91-C162-A65B-51B6-A5487F853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DEA8E7-5F55-4A60-8EF9-470692FC56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Guides" hidden="1">
            <a:extLst>
              <a:ext uri="{FF2B5EF4-FFF2-40B4-BE49-F238E27FC236}">
                <a16:creationId xmlns:a16="http://schemas.microsoft.com/office/drawing/2014/main" id="{768174D0-A75B-3CA3-FFC4-1ED1D5AE032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4A814F-0C98-DB9E-FF43-763E7CC58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275" y="1279218"/>
            <a:ext cx="6122000" cy="3470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1" cap="all" spc="200" baseline="0">
                <a:solidFill>
                  <a:schemeClr val="accent2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None/>
              <a:defRPr sz="1800" b="1" cap="all">
                <a:solidFill>
                  <a:schemeClr val="accent2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1" cap="all">
                <a:solidFill>
                  <a:schemeClr val="accent2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A4FA1D6-7ADD-AD22-37E9-D78AE1E297D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49275" y="1839600"/>
            <a:ext cx="6122000" cy="4298400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43E914-DF48-3630-DBA8-2075914F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275" y="720000"/>
            <a:ext cx="6122000" cy="561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Footers" descr="{&quot;templafy&quot;:{&quot;id&quot;:&quot;c2169592-79f6-4468-90fe-a70e6381aa80&quot;}}">
            <a:extLst>
              <a:ext uri="{FF2B5EF4-FFF2-40B4-BE49-F238E27FC236}">
                <a16:creationId xmlns:a16="http://schemas.microsoft.com/office/drawing/2014/main" id="{37509789-A5FC-D655-A0D1-083454109387}"/>
              </a:ext>
            </a:extLst>
          </p:cNvPr>
          <p:cNvSpPr/>
          <p:nvPr userDrawn="1"/>
        </p:nvSpPr>
        <p:spPr>
          <a:xfrm>
            <a:off x="493669" y="6439469"/>
            <a:ext cx="7429599" cy="18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/>
          <a:p>
            <a:pPr lvl="0" algn="l"/>
            <a:r>
              <a:rPr lang="en-GB" sz="800" noProof="0" dirty="0">
                <a:solidFill>
                  <a:schemeClr val="bg1"/>
                </a:solidFill>
              </a:rPr>
              <a:t>Department of Biostatistics, Epidemiology and Informatics  |  Perelman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703007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57D76C0-5C22-E359-CE79-F004D2181106}"/>
              </a:ext>
            </a:extLst>
          </p:cNvPr>
          <p:cNvSpPr/>
          <p:nvPr userDrawn="1"/>
        </p:nvSpPr>
        <p:spPr>
          <a:xfrm>
            <a:off x="0" y="0"/>
            <a:ext cx="5911200" cy="6858000"/>
          </a:xfrm>
          <a:prstGeom prst="rect">
            <a:avLst/>
          </a:prstGeom>
          <a:gradFill>
            <a:gsLst>
              <a:gs pos="60000">
                <a:schemeClr val="accent1"/>
              </a:gs>
              <a:gs pos="86000">
                <a:srgbClr val="1F538F"/>
              </a:gs>
              <a:gs pos="100000">
                <a:schemeClr val="accent3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CAD62-B326-A257-86A5-C40BD7388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DEA8E7-5F55-4A60-8EF9-470692FC5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top Placeholder 20">
            <a:extLst>
              <a:ext uri="{FF2B5EF4-FFF2-40B4-BE49-F238E27FC236}">
                <a16:creationId xmlns:a16="http://schemas.microsoft.com/office/drawing/2014/main" id="{72D36FB3-7B4E-797E-A42C-8E78112DC0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3200" cy="36000"/>
          </a:xfrm>
          <a:solidFill>
            <a:srgbClr val="990000"/>
          </a:solidFill>
          <a:ln>
            <a:solidFill>
              <a:srgbClr val="990000">
                <a:alpha val="0"/>
              </a:srgbClr>
            </a:solidFill>
          </a:ln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 marL="0" indent="0">
              <a:defRPr sz="600">
                <a:noFill/>
              </a:defRPr>
            </a:lvl2pPr>
            <a:lvl3pPr marL="0" indent="0">
              <a:defRPr sz="600">
                <a:noFill/>
              </a:defRPr>
            </a:lvl3pPr>
            <a:lvl4pPr marL="0" indent="0">
              <a:defRPr sz="600">
                <a:noFill/>
              </a:defRPr>
            </a:lvl4pPr>
            <a:lvl5pPr marL="0" indent="0">
              <a:defRPr sz="6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Guides" hidden="1">
            <a:extLst>
              <a:ext uri="{FF2B5EF4-FFF2-40B4-BE49-F238E27FC236}">
                <a16:creationId xmlns:a16="http://schemas.microsoft.com/office/drawing/2014/main" id="{17BB443B-C055-B914-A2EB-F51E8E95226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EF4BC-6E95-E773-0639-620E420E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720000"/>
            <a:ext cx="4629600" cy="253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ADAE3EDE-9CDD-1054-DBC1-D9F83A0100D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0802" y="720000"/>
            <a:ext cx="2412348" cy="2530800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8629CEFB-CC46-A8B8-01A0-9FC67CBA2F49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062752" y="720000"/>
            <a:ext cx="2412348" cy="2530800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277AD4A9-73AA-FC1E-DFE4-E50DD96AC8A9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80802" y="3607201"/>
            <a:ext cx="2412348" cy="2530800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50F43CDD-BB71-2518-2700-3FC4FD0DB8F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9062752" y="3607201"/>
            <a:ext cx="2412348" cy="2530800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2D123BC9-B849-5E02-3DDF-B103F55291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19138" y="3610800"/>
            <a:ext cx="4629600" cy="253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9EC3E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9EC3E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rgbClr val="9EC3E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rgbClr val="9EC3E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Footers" descr="{&quot;templafy&quot;:{&quot;id&quot;:&quot;0fd08d51-22f5-4846-9938-1f5c458f3bf6&quot;}}">
            <a:extLst>
              <a:ext uri="{FF2B5EF4-FFF2-40B4-BE49-F238E27FC236}">
                <a16:creationId xmlns:a16="http://schemas.microsoft.com/office/drawing/2014/main" id="{BAEAECA1-823F-9620-77DA-8D91E766BA4C}"/>
              </a:ext>
            </a:extLst>
          </p:cNvPr>
          <p:cNvSpPr/>
          <p:nvPr userDrawn="1"/>
        </p:nvSpPr>
        <p:spPr>
          <a:xfrm>
            <a:off x="493669" y="6439469"/>
            <a:ext cx="7429599" cy="18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/>
          <a:p>
            <a:pPr lvl="0" algn="l"/>
            <a:r>
              <a:rPr lang="en-GB" sz="800" noProof="0" dirty="0">
                <a:solidFill>
                  <a:schemeClr val="bg1"/>
                </a:solidFill>
              </a:rPr>
              <a:t>Department of Biostatistics, Epidemiology and Informatics  |  Perelman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544399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3" orient="horz" pos="2047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  <p15:guide id="29" orient="horz" pos="2273">
          <p15:clr>
            <a:srgbClr val="FF96F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CAD62-B326-A257-86A5-C40BD7388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DDEA8E7-5F55-4A60-8EF9-470692FC5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uides" hidden="1">
            <a:extLst>
              <a:ext uri="{FF2B5EF4-FFF2-40B4-BE49-F238E27FC236}">
                <a16:creationId xmlns:a16="http://schemas.microsoft.com/office/drawing/2014/main" id="{17BB443B-C055-B914-A2EB-F51E8E95226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9116D4-9E24-FD39-596E-CABCC875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720000"/>
            <a:ext cx="2417762" cy="2530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AC1FBFE-B73D-7F3E-861B-16D1159B45C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0000" y="3607199"/>
            <a:ext cx="5195025" cy="2530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21355AA-2A1E-CBAB-020F-D1DB8E9422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98000" y="720000"/>
            <a:ext cx="2417763" cy="2530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C93BC420-F68F-9B1C-F5A8-F0BAD3B826C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7" y="720000"/>
            <a:ext cx="2417763" cy="2530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5B5E373-4E3B-480D-73B7-5EE07093D49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55099" y="720000"/>
            <a:ext cx="2417763" cy="2530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057CD0C9-80B1-7549-1BFB-01E5CBEA35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75387" y="3606800"/>
            <a:ext cx="2417763" cy="2530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322A81B-E399-B159-6C94-498E77BEEE0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55099" y="3606800"/>
            <a:ext cx="2417763" cy="2530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086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2047">
          <p15:clr>
            <a:srgbClr val="FF96FF"/>
          </p15:clr>
        </p15:guide>
        <p15:guide id="5" orient="horz" pos="2273">
          <p15:clr>
            <a:srgbClr val="FF96FF"/>
          </p15:clr>
        </p15:guide>
        <p15:guide id="6" orient="horz" pos="3866">
          <p15:clr>
            <a:srgbClr val="FF96FF"/>
          </p15:clr>
        </p15:guide>
        <p15:guide id="7" pos="453">
          <p15:clr>
            <a:srgbClr val="FF96FF"/>
          </p15:clr>
        </p15:guide>
        <p15:guide id="8" pos="810">
          <p15:clr>
            <a:srgbClr val="FF96FF"/>
          </p15:clr>
        </p15:guide>
        <p15:guide id="9" pos="1036">
          <p15:clr>
            <a:srgbClr val="FF96FF"/>
          </p15:clr>
        </p15:guide>
        <p15:guide id="10" pos="1393">
          <p15:clr>
            <a:srgbClr val="FF96FF"/>
          </p15:clr>
        </p15:guide>
        <p15:guide id="11" pos="1620">
          <p15:clr>
            <a:srgbClr val="FF96FF"/>
          </p15:clr>
        </p15:guide>
        <p15:guide id="12" pos="1976">
          <p15:clr>
            <a:srgbClr val="FF96FF"/>
          </p15:clr>
        </p15:guide>
        <p15:guide id="13" pos="2203">
          <p15:clr>
            <a:srgbClr val="FF96FF"/>
          </p15:clr>
        </p15:guide>
        <p15:guide id="14" pos="2560">
          <p15:clr>
            <a:srgbClr val="FF96FF"/>
          </p15:clr>
        </p15:guide>
        <p15:guide id="15" pos="2786">
          <p15:clr>
            <a:srgbClr val="FF96FF"/>
          </p15:clr>
        </p15:guide>
        <p15:guide id="16" pos="3143">
          <p15:clr>
            <a:srgbClr val="FF96FF"/>
          </p15:clr>
        </p15:guide>
        <p15:guide id="17" pos="3370">
          <p15:clr>
            <a:srgbClr val="FF96FF"/>
          </p15:clr>
        </p15:guide>
        <p15:guide id="18" pos="3726">
          <p15:clr>
            <a:srgbClr val="FF96FF"/>
          </p15:clr>
        </p15:guide>
        <p15:guide id="19" pos="3953">
          <p15:clr>
            <a:srgbClr val="FF96FF"/>
          </p15:clr>
        </p15:guide>
        <p15:guide id="20" pos="4309">
          <p15:clr>
            <a:srgbClr val="FF96FF"/>
          </p15:clr>
        </p15:guide>
        <p15:guide id="21" pos="4536">
          <p15:clr>
            <a:srgbClr val="FF96FF"/>
          </p15:clr>
        </p15:guide>
        <p15:guide id="22" pos="4893">
          <p15:clr>
            <a:srgbClr val="FF96FF"/>
          </p15:clr>
        </p15:guide>
        <p15:guide id="23" pos="5120">
          <p15:clr>
            <a:srgbClr val="FF96FF"/>
          </p15:clr>
        </p15:guide>
        <p15:guide id="24" pos="5476">
          <p15:clr>
            <a:srgbClr val="FF96FF"/>
          </p15:clr>
        </p15:guide>
        <p15:guide id="25" pos="5703">
          <p15:clr>
            <a:srgbClr val="FF96FF"/>
          </p15:clr>
        </p15:guide>
        <p15:guide id="26" pos="6059">
          <p15:clr>
            <a:srgbClr val="FF96FF"/>
          </p15:clr>
        </p15:guide>
        <p15:guide id="27" pos="6286">
          <p15:clr>
            <a:srgbClr val="FF96FF"/>
          </p15:clr>
        </p15:guide>
        <p15:guide id="28" pos="6643">
          <p15:clr>
            <a:srgbClr val="FF96FF"/>
          </p15:clr>
        </p15:guide>
        <p15:guide id="29" pos="6869">
          <p15:clr>
            <a:srgbClr val="FF96FF"/>
          </p15:clr>
        </p15:guide>
        <p15:guide id="30" pos="7226">
          <p15:clr>
            <a:srgbClr val="FF96F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 5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C26CBF-9D3D-15DE-A3B6-1F8AC80A3E0C}"/>
              </a:ext>
            </a:extLst>
          </p:cNvPr>
          <p:cNvSpPr/>
          <p:nvPr userDrawn="1"/>
        </p:nvSpPr>
        <p:spPr>
          <a:xfrm>
            <a:off x="0" y="0"/>
            <a:ext cx="3135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CAD62-B326-A257-86A5-C40BD7388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DEA8E7-5F55-4A60-8EF9-470692FC56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uides" hidden="1">
            <a:extLst>
              <a:ext uri="{FF2B5EF4-FFF2-40B4-BE49-F238E27FC236}">
                <a16:creationId xmlns:a16="http://schemas.microsoft.com/office/drawing/2014/main" id="{17BB443B-C055-B914-A2EB-F51E8E95226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9116D4-9E24-FD39-596E-CABCC875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720000"/>
            <a:ext cx="2224800" cy="253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21355AA-2A1E-CBAB-020F-D1DB8E9422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98000" y="720000"/>
            <a:ext cx="5195150" cy="2530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5B5E373-4E3B-480D-73B7-5EE07093D49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55099" y="720000"/>
            <a:ext cx="2417763" cy="2530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057CD0C9-80B1-7549-1BFB-01E5CBEA35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98000" y="3606800"/>
            <a:ext cx="5195150" cy="2530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322A81B-E399-B159-6C94-498E77BEEE0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55099" y="3606800"/>
            <a:ext cx="2417763" cy="2530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C86090-9697-9AEF-C893-5B4EBE1CA3B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19138" y="3610800"/>
            <a:ext cx="2224800" cy="2530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9EC3E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9EC3E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rgbClr val="9EC3E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rgbClr val="9EC3E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Footers" descr="{&quot;templafy&quot;:{&quot;id&quot;:&quot;8a74c689-60a1-43f5-8b16-31bdc0ec4c15&quot;}}">
            <a:extLst>
              <a:ext uri="{FF2B5EF4-FFF2-40B4-BE49-F238E27FC236}">
                <a16:creationId xmlns:a16="http://schemas.microsoft.com/office/drawing/2014/main" id="{23808C62-84AD-EB15-6A56-B4D134B988DC}"/>
              </a:ext>
            </a:extLst>
          </p:cNvPr>
          <p:cNvSpPr/>
          <p:nvPr userDrawn="1"/>
        </p:nvSpPr>
        <p:spPr>
          <a:xfrm>
            <a:off x="493669" y="6439469"/>
            <a:ext cx="2450269" cy="18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/>
          <a:p>
            <a:pPr lvl="0" algn="l"/>
            <a:r>
              <a:rPr lang="en-GB" sz="800" noProof="0" dirty="0">
                <a:solidFill>
                  <a:schemeClr val="bg1"/>
                </a:solidFill>
              </a:rPr>
              <a:t>Department of Biostatistics, Epidemiology and Informatics  |  Perelman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535502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2047">
          <p15:clr>
            <a:srgbClr val="FF96FF"/>
          </p15:clr>
        </p15:guide>
        <p15:guide id="5" orient="horz" pos="2273">
          <p15:clr>
            <a:srgbClr val="FF96FF"/>
          </p15:clr>
        </p15:guide>
        <p15:guide id="6" orient="horz" pos="3866">
          <p15:clr>
            <a:srgbClr val="FF96FF"/>
          </p15:clr>
        </p15:guide>
        <p15:guide id="7" pos="453">
          <p15:clr>
            <a:srgbClr val="FF96FF"/>
          </p15:clr>
        </p15:guide>
        <p15:guide id="8" pos="810">
          <p15:clr>
            <a:srgbClr val="FF96FF"/>
          </p15:clr>
        </p15:guide>
        <p15:guide id="9" pos="1036">
          <p15:clr>
            <a:srgbClr val="FF96FF"/>
          </p15:clr>
        </p15:guide>
        <p15:guide id="10" pos="1393">
          <p15:clr>
            <a:srgbClr val="FF96FF"/>
          </p15:clr>
        </p15:guide>
        <p15:guide id="11" pos="1620">
          <p15:clr>
            <a:srgbClr val="FF96FF"/>
          </p15:clr>
        </p15:guide>
        <p15:guide id="12" pos="1976">
          <p15:clr>
            <a:srgbClr val="FF96FF"/>
          </p15:clr>
        </p15:guide>
        <p15:guide id="13" pos="2203">
          <p15:clr>
            <a:srgbClr val="FF96FF"/>
          </p15:clr>
        </p15:guide>
        <p15:guide id="14" pos="2560">
          <p15:clr>
            <a:srgbClr val="FF96FF"/>
          </p15:clr>
        </p15:guide>
        <p15:guide id="15" pos="2786">
          <p15:clr>
            <a:srgbClr val="FF96FF"/>
          </p15:clr>
        </p15:guide>
        <p15:guide id="16" pos="3143">
          <p15:clr>
            <a:srgbClr val="FF96FF"/>
          </p15:clr>
        </p15:guide>
        <p15:guide id="17" pos="3370">
          <p15:clr>
            <a:srgbClr val="FF96FF"/>
          </p15:clr>
        </p15:guide>
        <p15:guide id="18" pos="3726">
          <p15:clr>
            <a:srgbClr val="FF96FF"/>
          </p15:clr>
        </p15:guide>
        <p15:guide id="19" pos="3953">
          <p15:clr>
            <a:srgbClr val="FF96FF"/>
          </p15:clr>
        </p15:guide>
        <p15:guide id="20" pos="4309">
          <p15:clr>
            <a:srgbClr val="FF96FF"/>
          </p15:clr>
        </p15:guide>
        <p15:guide id="21" pos="4536">
          <p15:clr>
            <a:srgbClr val="FF96FF"/>
          </p15:clr>
        </p15:guide>
        <p15:guide id="22" pos="4893">
          <p15:clr>
            <a:srgbClr val="FF96FF"/>
          </p15:clr>
        </p15:guide>
        <p15:guide id="23" pos="5120">
          <p15:clr>
            <a:srgbClr val="FF96FF"/>
          </p15:clr>
        </p15:guide>
        <p15:guide id="24" pos="5476">
          <p15:clr>
            <a:srgbClr val="FF96FF"/>
          </p15:clr>
        </p15:guide>
        <p15:guide id="25" pos="5703">
          <p15:clr>
            <a:srgbClr val="FF96FF"/>
          </p15:clr>
        </p15:guide>
        <p15:guide id="26" pos="6059">
          <p15:clr>
            <a:srgbClr val="FF96FF"/>
          </p15:clr>
        </p15:guide>
        <p15:guide id="27" pos="6286">
          <p15:clr>
            <a:srgbClr val="FF96FF"/>
          </p15:clr>
        </p15:guide>
        <p15:guide id="28" pos="6643">
          <p15:clr>
            <a:srgbClr val="FF96FF"/>
          </p15:clr>
        </p15:guide>
        <p15:guide id="29" pos="6869">
          <p15:clr>
            <a:srgbClr val="FF96FF"/>
          </p15:clr>
        </p15:guide>
        <p15:guide id="30" pos="7226">
          <p15:clr>
            <a:srgbClr val="FF96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 with Confidential Statement">
    <p:bg>
      <p:bgPr>
        <a:gradFill>
          <a:gsLst>
            <a:gs pos="86000">
              <a:srgbClr val="1F538F"/>
            </a:gs>
            <a:gs pos="60000">
              <a:schemeClr val="accent1"/>
            </a:gs>
            <a:gs pos="100000">
              <a:schemeClr val="accent3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C753663D-E098-B93B-3E15-3DB8D2D8F8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5504" y="719138"/>
            <a:ext cx="4885771" cy="56053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5AB2CE-B33D-1B37-2E06-5DF32D905889}"/>
              </a:ext>
            </a:extLst>
          </p:cNvPr>
          <p:cNvSpPr/>
          <p:nvPr userDrawn="1"/>
        </p:nvSpPr>
        <p:spPr>
          <a:xfrm rot="10800000">
            <a:off x="13945" y="127981"/>
            <a:ext cx="12178055" cy="5557138"/>
          </a:xfrm>
          <a:prstGeom prst="rect">
            <a:avLst/>
          </a:prstGeom>
          <a:gradFill flip="none" rotWithShape="1">
            <a:gsLst>
              <a:gs pos="100000">
                <a:schemeClr val="accent3"/>
              </a:gs>
              <a:gs pos="0">
                <a:schemeClr val="accent1">
                  <a:alpha val="0"/>
                </a:schemeClr>
              </a:gs>
              <a:gs pos="71000">
                <a:srgbClr val="15417F"/>
              </a:gs>
              <a:gs pos="51000">
                <a:schemeClr val="accent1">
                  <a:alpha val="90000"/>
                </a:schemeClr>
              </a:gs>
              <a:gs pos="16000">
                <a:schemeClr val="accent1">
                  <a:alpha val="5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Guides" hidden="1">
            <a:extLst>
              <a:ext uri="{FF2B5EF4-FFF2-40B4-BE49-F238E27FC236}">
                <a16:creationId xmlns:a16="http://schemas.microsoft.com/office/drawing/2014/main" id="{0C60A4DE-3004-2078-21A1-A22A8232DCD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1A22EB-BD03-D54C-510B-9450ECC7F9DD}"/>
              </a:ext>
            </a:extLst>
          </p:cNvPr>
          <p:cNvSpPr/>
          <p:nvPr userDrawn="1"/>
        </p:nvSpPr>
        <p:spPr bwMode="auto">
          <a:xfrm>
            <a:off x="13945" y="5571088"/>
            <a:ext cx="12192000" cy="12954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400"/>
          </a:p>
        </p:txBody>
      </p:sp>
      <p:sp>
        <p:nvSpPr>
          <p:cNvPr id="11" name="Line top Placeholder 20">
            <a:extLst>
              <a:ext uri="{FF2B5EF4-FFF2-40B4-BE49-F238E27FC236}">
                <a16:creationId xmlns:a16="http://schemas.microsoft.com/office/drawing/2014/main" id="{BDD14DD9-CE12-CB1D-F34C-E1CF891B53B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5530321"/>
            <a:ext cx="12193200" cy="36000"/>
          </a:xfrm>
          <a:solidFill>
            <a:srgbClr val="990000"/>
          </a:solidFill>
          <a:ln>
            <a:solidFill>
              <a:srgbClr val="990000">
                <a:alpha val="0"/>
              </a:srgbClr>
            </a:solidFill>
          </a:ln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 marL="0" indent="0">
              <a:defRPr sz="600">
                <a:noFill/>
              </a:defRPr>
            </a:lvl2pPr>
            <a:lvl3pPr marL="0" indent="0">
              <a:defRPr sz="600">
                <a:noFill/>
              </a:defRPr>
            </a:lvl3pPr>
            <a:lvl4pPr marL="0" indent="0">
              <a:defRPr sz="600">
                <a:noFill/>
              </a:defRPr>
            </a:lvl4pPr>
            <a:lvl5pPr marL="0" indent="0">
              <a:defRPr sz="6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25D6D2-B9F8-BE5F-7103-B740CDF3C8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800" y="4330250"/>
            <a:ext cx="2431525" cy="720000"/>
          </a:xfrm>
          <a:prstGeom prst="rect">
            <a:avLst/>
          </a:prstGeom>
        </p:spPr>
      </p:pic>
      <p:pic>
        <p:nvPicPr>
          <p:cNvPr id="1279374085" name="Picture 9" descr="{&quot;templafy&quot;:{&quot;id&quot;:&quot;0798d6bb-a792-48a3-94d4-4e52b4ba810a&quot;}}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6800" y="4338928"/>
            <a:ext cx="2430000" cy="720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A7789F2-55FE-D2DA-D3BB-2911129E98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00" y="3015152"/>
            <a:ext cx="10733505" cy="1296000"/>
          </a:xfrm>
        </p:spPr>
        <p:txBody>
          <a:bodyPr anchor="t" anchorCtr="0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CF0A729-59C1-102A-1A62-ED596D2B8B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0" y="2600550"/>
            <a:ext cx="10733504" cy="3060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="1" cap="all" spc="200" baseline="0">
                <a:solidFill>
                  <a:srgbClr val="9EC3E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add subtitle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F144A7E-2234-1526-8158-31D213DA5280}"/>
              </a:ext>
            </a:extLst>
          </p:cNvPr>
          <p:cNvSpPr txBox="1">
            <a:spLocks/>
          </p:cNvSpPr>
          <p:nvPr userDrawn="1"/>
        </p:nvSpPr>
        <p:spPr>
          <a:xfrm>
            <a:off x="635001" y="6139752"/>
            <a:ext cx="10827546" cy="271145"/>
          </a:xfrm>
          <a:prstGeom prst="rect">
            <a:avLst/>
          </a:prstGeom>
        </p:spPr>
        <p:txBody>
          <a:bodyPr/>
          <a:lstStyle>
            <a:lvl1pPr marL="136800" indent="-1368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alibri Light" panose="020F0302020204030204" pitchFamily="34" charset="0"/>
              <a:buChar char="•"/>
              <a:defRPr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273600" indent="-136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00"/>
              </a:spcAft>
              <a:buClr>
                <a:srgbClr val="9EC3E1"/>
              </a:buClr>
              <a:buFont typeface="Calibri Light" panose="020F0302020204030204" pitchFamily="34" charset="0"/>
              <a:buChar char="•"/>
              <a:defRPr sz="16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410400" indent="-1368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Font typeface="Calibri Light" panose="020F0302020204030204" pitchFamily="34" charset="0"/>
              <a:buChar char="•"/>
              <a:defRPr sz="16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Font typeface="Calibri Light" panose="020F0302020204030204" pitchFamily="34" charset="0"/>
              <a:buChar char="​"/>
              <a:defRPr sz="2800" b="1" kern="1200" cap="all" spc="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alibri Light" panose="020F0302020204030204" pitchFamily="34" charset="0"/>
              <a:buChar char="​"/>
              <a:tabLst/>
              <a:defRPr sz="1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Font typeface="Berlingske Serif Text Office"/>
              <a:buNone/>
              <a:defRPr sz="1600" b="1" kern="1200" cap="all" spc="18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marR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 Light" panose="020F0302020204030204" pitchFamily="34" charset="0"/>
              <a:buChar char="​"/>
              <a:tabLst/>
              <a:defRPr sz="1200" b="0" kern="1200" cap="none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36800" marR="0" indent="-13680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74000"/>
              </a:lnSpc>
              <a:spcBef>
                <a:spcPts val="1200"/>
              </a:spcBef>
              <a:spcAft>
                <a:spcPts val="1200"/>
              </a:spcAft>
              <a:buFont typeface="Calibri Light" panose="020F0302020204030204" pitchFamily="34" charset="0"/>
              <a:buChar char="​"/>
              <a:defRPr sz="7500" kern="1200" cap="all" baseline="0">
                <a:solidFill>
                  <a:srgbClr val="D8E7F3"/>
                </a:solidFill>
                <a:latin typeface="+mj-lt"/>
                <a:ea typeface="+mn-ea"/>
                <a:cs typeface="+mn-cs"/>
              </a:defRPr>
            </a:lvl9pPr>
          </a:lstStyle>
          <a:p>
            <a:pPr lvl="6"/>
            <a:r>
              <a:rPr lang="en-GB" sz="1000" b="1" dirty="0"/>
              <a:t>CONFIDENTIAL – DO NOT DISTRIBUTE: </a:t>
            </a:r>
            <a:r>
              <a:rPr lang="en-GB" sz="1000" dirty="0"/>
              <a:t>This presentation contains confidential information and is presented only with the understanding that it’s contents and ideas will not be shared with external groups.</a:t>
            </a:r>
          </a:p>
        </p:txBody>
      </p:sp>
      <p:pic>
        <p:nvPicPr>
          <p:cNvPr id="1779254554" name="Picture 2" descr="{&quot;templafy&quot;:{&quot;id&quot;:&quot;50f80eb5-9c3a-49a0-beb8-788350790360&quot;}}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398" y="686716"/>
            <a:ext cx="5081026" cy="127101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6632A84-95DC-86A2-B086-54BE7F9D71B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0725" y="4431625"/>
            <a:ext cx="5194300" cy="180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300" b="1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name</a:t>
            </a:r>
            <a:endParaRPr lang="en-GB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5717D82-8664-2928-A62E-9A179B3D67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0000" y="4648642"/>
            <a:ext cx="5194300" cy="180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3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DB176976-FAE5-029A-CDCB-335D2D5D0B9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000" y="4944094"/>
            <a:ext cx="5194300" cy="180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None/>
              <a:defRPr sz="1000" b="1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100000"/>
              </a:lnSpc>
              <a:spcBef>
                <a:spcPts val="25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Click to add 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2876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8F8F8F"/>
          </p15:clr>
        </p15:guide>
        <p15:guide id="2" orient="horz" pos="3974" userDrawn="1">
          <p15:clr>
            <a:srgbClr val="8F8F8F"/>
          </p15:clr>
        </p15:guide>
        <p15:guide id="5" pos="453" userDrawn="1">
          <p15:clr>
            <a:srgbClr val="FF96FF"/>
          </p15:clr>
        </p15:guide>
        <p15:guide id="6" pos="810" userDrawn="1">
          <p15:clr>
            <a:srgbClr val="FF96FF"/>
          </p15:clr>
        </p15:guide>
        <p15:guide id="7" pos="1036" userDrawn="1">
          <p15:clr>
            <a:srgbClr val="FF96FF"/>
          </p15:clr>
        </p15:guide>
        <p15:guide id="8" pos="1393" userDrawn="1">
          <p15:clr>
            <a:srgbClr val="FF96FF"/>
          </p15:clr>
        </p15:guide>
        <p15:guide id="9" pos="1620" userDrawn="1">
          <p15:clr>
            <a:srgbClr val="FF96FF"/>
          </p15:clr>
        </p15:guide>
        <p15:guide id="10" pos="1976" userDrawn="1">
          <p15:clr>
            <a:srgbClr val="FF96FF"/>
          </p15:clr>
        </p15:guide>
        <p15:guide id="11" pos="2203" userDrawn="1">
          <p15:clr>
            <a:srgbClr val="FF96FF"/>
          </p15:clr>
        </p15:guide>
        <p15:guide id="12" pos="2560" userDrawn="1">
          <p15:clr>
            <a:srgbClr val="FF96FF"/>
          </p15:clr>
        </p15:guide>
        <p15:guide id="13" pos="2786" userDrawn="1">
          <p15:clr>
            <a:srgbClr val="FF96FF"/>
          </p15:clr>
        </p15:guide>
        <p15:guide id="14" pos="3143" userDrawn="1">
          <p15:clr>
            <a:srgbClr val="FF96FF"/>
          </p15:clr>
        </p15:guide>
        <p15:guide id="15" pos="3370" userDrawn="1">
          <p15:clr>
            <a:srgbClr val="FF96FF"/>
          </p15:clr>
        </p15:guide>
        <p15:guide id="16" pos="3726" userDrawn="1">
          <p15:clr>
            <a:srgbClr val="FF96FF"/>
          </p15:clr>
        </p15:guide>
        <p15:guide id="17" pos="3953" userDrawn="1">
          <p15:clr>
            <a:srgbClr val="FF96FF"/>
          </p15:clr>
        </p15:guide>
        <p15:guide id="18" pos="4309" userDrawn="1">
          <p15:clr>
            <a:srgbClr val="FF96FF"/>
          </p15:clr>
        </p15:guide>
        <p15:guide id="19" pos="4536" userDrawn="1">
          <p15:clr>
            <a:srgbClr val="FF96FF"/>
          </p15:clr>
        </p15:guide>
        <p15:guide id="20" pos="4893" userDrawn="1">
          <p15:clr>
            <a:srgbClr val="FF96FF"/>
          </p15:clr>
        </p15:guide>
        <p15:guide id="21" pos="5120" userDrawn="1">
          <p15:clr>
            <a:srgbClr val="FF96FF"/>
          </p15:clr>
        </p15:guide>
        <p15:guide id="22" pos="5476" userDrawn="1">
          <p15:clr>
            <a:srgbClr val="FF96FF"/>
          </p15:clr>
        </p15:guide>
        <p15:guide id="23" pos="5703" userDrawn="1">
          <p15:clr>
            <a:srgbClr val="FF96FF"/>
          </p15:clr>
        </p15:guide>
        <p15:guide id="24" pos="6059" userDrawn="1">
          <p15:clr>
            <a:srgbClr val="FF96FF"/>
          </p15:clr>
        </p15:guide>
        <p15:guide id="25" pos="6286" userDrawn="1">
          <p15:clr>
            <a:srgbClr val="FF96FF"/>
          </p15:clr>
        </p15:guide>
        <p15:guide id="26" pos="6643" userDrawn="1">
          <p15:clr>
            <a:srgbClr val="FF96FF"/>
          </p15:clr>
        </p15:guide>
        <p15:guide id="27" pos="6869" userDrawn="1">
          <p15:clr>
            <a:srgbClr val="FF96FF"/>
          </p15:clr>
        </p15:guide>
        <p15:guide id="28" pos="7226" userDrawn="1">
          <p15:clr>
            <a:srgbClr val="FF96FF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 5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B292795-53E5-D4AE-7881-39C23A693A20}"/>
              </a:ext>
            </a:extLst>
          </p:cNvPr>
          <p:cNvSpPr/>
          <p:nvPr userDrawn="1"/>
        </p:nvSpPr>
        <p:spPr>
          <a:xfrm>
            <a:off x="9053512" y="0"/>
            <a:ext cx="3138487" cy="6858000"/>
          </a:xfrm>
          <a:prstGeom prst="rect">
            <a:avLst/>
          </a:prstGeom>
          <a:solidFill>
            <a:srgbClr val="EAEAE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CAD62-B326-A257-86A5-C40BD7388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DDEA8E7-5F55-4A60-8EF9-470692FC5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uides" hidden="1">
            <a:extLst>
              <a:ext uri="{FF2B5EF4-FFF2-40B4-BE49-F238E27FC236}">
                <a16:creationId xmlns:a16="http://schemas.microsoft.com/office/drawing/2014/main" id="{17BB443B-C055-B914-A2EB-F51E8E95226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21355AA-2A1E-CBAB-020F-D1DB8E9422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98000" y="720000"/>
            <a:ext cx="5195150" cy="2530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5B5E373-4E3B-480D-73B7-5EE07093D49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212062" y="720000"/>
            <a:ext cx="2260800" cy="2530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057CD0C9-80B1-7549-1BFB-01E5CBEA35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98000" y="3606800"/>
            <a:ext cx="5195150" cy="2530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322A81B-E399-B159-6C94-498E77BEEE0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212062" y="3606800"/>
            <a:ext cx="2260800" cy="25304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D0E8A7-F71B-DA02-9636-65342A59D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719999"/>
            <a:ext cx="2416913" cy="252961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439221F-1453-B601-B3A1-2760F20CC76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19138" y="3606800"/>
            <a:ext cx="2416175" cy="2530475"/>
          </a:xfrm>
        </p:spPr>
        <p:txBody>
          <a:bodyPr/>
          <a:lstStyle>
            <a:lvl1pPr>
              <a:defRPr sz="4000" cap="all" baseline="0">
                <a:solidFill>
                  <a:srgbClr val="9EC3E1"/>
                </a:solidFill>
              </a:defRPr>
            </a:lvl1pPr>
          </a:lstStyle>
          <a:p>
            <a:pPr lvl="0"/>
            <a:r>
              <a:rPr lang="en-US" dirty="0"/>
              <a:t>Callout or stat</a:t>
            </a:r>
            <a:endParaRPr lang="en-GB" dirty="0"/>
          </a:p>
        </p:txBody>
      </p:sp>
      <p:pic>
        <p:nvPicPr>
          <p:cNvPr id="899027539" name="Picture 4" descr="{&quot;templafy&quot;:{&quot;id&quot;:&quot;03e56073-67d3-46cf-a937-9a2ad535dade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  <p:sp>
        <p:nvSpPr>
          <p:cNvPr id="3" name="Footers" descr="{&quot;templafy&quot;:{&quot;id&quot;:&quot;dc7a8ad4-fcda-4c68-8b15-f10bc03ce177&quot;}}">
            <a:extLst>
              <a:ext uri="{FF2B5EF4-FFF2-40B4-BE49-F238E27FC236}">
                <a16:creationId xmlns:a16="http://schemas.microsoft.com/office/drawing/2014/main" id="{BA2E874D-A0AF-661A-4735-E805B69A99EF}"/>
              </a:ext>
            </a:extLst>
          </p:cNvPr>
          <p:cNvSpPr/>
          <p:nvPr userDrawn="1"/>
        </p:nvSpPr>
        <p:spPr>
          <a:xfrm>
            <a:off x="493669" y="6439469"/>
            <a:ext cx="7429599" cy="18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/>
          <a:p>
            <a:pPr lvl="0" algn="l"/>
            <a:r>
              <a:rPr lang="en-GB" sz="800" noProof="0" dirty="0">
                <a:solidFill>
                  <a:schemeClr val="tx2"/>
                </a:solidFill>
              </a:rPr>
              <a:t>Department of Biostatistics, Epidemiology and Informatics  |  Perelman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1730653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2047">
          <p15:clr>
            <a:srgbClr val="FF96FF"/>
          </p15:clr>
        </p15:guide>
        <p15:guide id="5" orient="horz" pos="2273">
          <p15:clr>
            <a:srgbClr val="FF96FF"/>
          </p15:clr>
        </p15:guide>
        <p15:guide id="6" orient="horz" pos="3866">
          <p15:clr>
            <a:srgbClr val="FF96FF"/>
          </p15:clr>
        </p15:guide>
        <p15:guide id="7" pos="453">
          <p15:clr>
            <a:srgbClr val="FF96FF"/>
          </p15:clr>
        </p15:guide>
        <p15:guide id="8" pos="810">
          <p15:clr>
            <a:srgbClr val="FF96FF"/>
          </p15:clr>
        </p15:guide>
        <p15:guide id="9" pos="1036">
          <p15:clr>
            <a:srgbClr val="FF96FF"/>
          </p15:clr>
        </p15:guide>
        <p15:guide id="10" pos="1393">
          <p15:clr>
            <a:srgbClr val="FF96FF"/>
          </p15:clr>
        </p15:guide>
        <p15:guide id="11" pos="1620">
          <p15:clr>
            <a:srgbClr val="FF96FF"/>
          </p15:clr>
        </p15:guide>
        <p15:guide id="12" pos="1976">
          <p15:clr>
            <a:srgbClr val="FF96FF"/>
          </p15:clr>
        </p15:guide>
        <p15:guide id="13" pos="2203">
          <p15:clr>
            <a:srgbClr val="FF96FF"/>
          </p15:clr>
        </p15:guide>
        <p15:guide id="14" pos="2560">
          <p15:clr>
            <a:srgbClr val="FF96FF"/>
          </p15:clr>
        </p15:guide>
        <p15:guide id="15" pos="2786">
          <p15:clr>
            <a:srgbClr val="FF96FF"/>
          </p15:clr>
        </p15:guide>
        <p15:guide id="16" pos="3143">
          <p15:clr>
            <a:srgbClr val="FF96FF"/>
          </p15:clr>
        </p15:guide>
        <p15:guide id="17" pos="3370">
          <p15:clr>
            <a:srgbClr val="FF96FF"/>
          </p15:clr>
        </p15:guide>
        <p15:guide id="18" pos="3726">
          <p15:clr>
            <a:srgbClr val="FF96FF"/>
          </p15:clr>
        </p15:guide>
        <p15:guide id="19" pos="3953">
          <p15:clr>
            <a:srgbClr val="FF96FF"/>
          </p15:clr>
        </p15:guide>
        <p15:guide id="20" pos="4309">
          <p15:clr>
            <a:srgbClr val="FF96FF"/>
          </p15:clr>
        </p15:guide>
        <p15:guide id="21" pos="4536">
          <p15:clr>
            <a:srgbClr val="FF96FF"/>
          </p15:clr>
        </p15:guide>
        <p15:guide id="22" pos="4893">
          <p15:clr>
            <a:srgbClr val="FF96FF"/>
          </p15:clr>
        </p15:guide>
        <p15:guide id="23" pos="5120">
          <p15:clr>
            <a:srgbClr val="FF96FF"/>
          </p15:clr>
        </p15:guide>
        <p15:guide id="24" pos="5476">
          <p15:clr>
            <a:srgbClr val="FF96FF"/>
          </p15:clr>
        </p15:guide>
        <p15:guide id="25" pos="5703">
          <p15:clr>
            <a:srgbClr val="FF96FF"/>
          </p15:clr>
        </p15:guide>
        <p15:guide id="26" pos="6059">
          <p15:clr>
            <a:srgbClr val="FF96FF"/>
          </p15:clr>
        </p15:guide>
        <p15:guide id="27" pos="6286">
          <p15:clr>
            <a:srgbClr val="FF96FF"/>
          </p15:clr>
        </p15:guide>
        <p15:guide id="28" pos="6643">
          <p15:clr>
            <a:srgbClr val="FF96FF"/>
          </p15:clr>
        </p15:guide>
        <p15:guide id="29" pos="6869">
          <p15:clr>
            <a:srgbClr val="FF96FF"/>
          </p15:clr>
        </p15:guide>
        <p15:guide id="30" pos="7226">
          <p15:clr>
            <a:srgbClr val="FF96FF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HETORICAL Two text">
    <p:bg>
      <p:bgPr>
        <a:gradFill>
          <a:gsLst>
            <a:gs pos="60000">
              <a:schemeClr val="accent1"/>
            </a:gs>
            <a:gs pos="86000">
              <a:srgbClr val="1F538F"/>
            </a:gs>
            <a:gs pos="100000">
              <a:schemeClr val="accent3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A4BFA0-E5C7-13E3-03EC-DC785E3CB148}"/>
              </a:ext>
            </a:extLst>
          </p:cNvPr>
          <p:cNvSpPr/>
          <p:nvPr userDrawn="1"/>
        </p:nvSpPr>
        <p:spPr>
          <a:xfrm>
            <a:off x="6097200" y="0"/>
            <a:ext cx="6094800" cy="6872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CAD62-B326-A257-86A5-C40BD7388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DEA8E7-5F55-4A60-8EF9-470692FC5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top Placeholder 20">
            <a:extLst>
              <a:ext uri="{FF2B5EF4-FFF2-40B4-BE49-F238E27FC236}">
                <a16:creationId xmlns:a16="http://schemas.microsoft.com/office/drawing/2014/main" id="{72D36FB3-7B4E-797E-A42C-8E78112DC0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3200" cy="36000"/>
          </a:xfrm>
          <a:solidFill>
            <a:srgbClr val="990000"/>
          </a:solidFill>
          <a:ln>
            <a:solidFill>
              <a:srgbClr val="990000">
                <a:alpha val="0"/>
              </a:srgbClr>
            </a:solidFill>
          </a:ln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 marL="0" indent="0">
              <a:defRPr sz="600">
                <a:noFill/>
              </a:defRPr>
            </a:lvl2pPr>
            <a:lvl3pPr marL="0" indent="0">
              <a:defRPr sz="600">
                <a:noFill/>
              </a:defRPr>
            </a:lvl3pPr>
            <a:lvl4pPr marL="0" indent="0">
              <a:defRPr sz="600">
                <a:noFill/>
              </a:defRPr>
            </a:lvl4pPr>
            <a:lvl5pPr marL="0" indent="0">
              <a:defRPr sz="6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Guides" hidden="1">
            <a:extLst>
              <a:ext uri="{FF2B5EF4-FFF2-40B4-BE49-F238E27FC236}">
                <a16:creationId xmlns:a16="http://schemas.microsoft.com/office/drawing/2014/main" id="{17BB443B-C055-B914-A2EB-F51E8E95226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EF4BC-6E95-E773-0639-620E420E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720000"/>
            <a:ext cx="5018400" cy="1774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ADAE3EDE-9CDD-1054-DBC1-D9F83A0100D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80801" y="2854075"/>
            <a:ext cx="5195885" cy="3283200"/>
          </a:xfrm>
        </p:spPr>
        <p:txBody>
          <a:bodyPr/>
          <a:lstStyle/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2D123BC9-B849-5E02-3DDF-B103F55291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15313" y="2854075"/>
            <a:ext cx="5195887" cy="328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9EC3E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9EC3E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rgbClr val="9EC3E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rgbClr val="9EC3E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Content Placeholder 13">
            <a:extLst>
              <a:ext uri="{FF2B5EF4-FFF2-40B4-BE49-F238E27FC236}">
                <a16:creationId xmlns:a16="http://schemas.microsoft.com/office/drawing/2014/main" id="{DF49F1D1-5694-C367-AC0A-3B106690283C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80801" y="719138"/>
            <a:ext cx="5195885" cy="1775662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b="1" cap="none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 sz="4000" b="0" cap="none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 sz="4000" b="0" cap="none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  <a:defRPr sz="4000" b="0" cap="none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b="0" cap="none">
                <a:solidFill>
                  <a:schemeClr val="accent2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b="0" cap="none">
                <a:solidFill>
                  <a:schemeClr val="accent2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b="0" cap="none">
                <a:solidFill>
                  <a:schemeClr val="accent2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b="0" cap="none">
                <a:solidFill>
                  <a:schemeClr val="accent2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4000" b="0" cap="none">
                <a:solidFill>
                  <a:schemeClr val="accent2"/>
                </a:solidFill>
                <a:latin typeface="+mn-lt"/>
              </a:defRPr>
            </a:lvl9pPr>
          </a:lstStyle>
          <a:p>
            <a:pPr lvl="0"/>
            <a:r>
              <a:rPr lang="en-GB" dirty="0"/>
              <a:t>Click to add text</a:t>
            </a:r>
          </a:p>
        </p:txBody>
      </p:sp>
      <p:pic>
        <p:nvPicPr>
          <p:cNvPr id="1198440428" name="Picture 7" descr="{&quot;templafy&quot;:{&quot;id&quot;:&quot;8d89b173-5208-40c0-b2ed-2384c75f3976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  <p:sp>
        <p:nvSpPr>
          <p:cNvPr id="3" name="Footers" descr="{&quot;templafy&quot;:{&quot;id&quot;:&quot;3300a2e3-8e96-4153-a9fb-1c5763e00acc&quot;}}">
            <a:extLst>
              <a:ext uri="{FF2B5EF4-FFF2-40B4-BE49-F238E27FC236}">
                <a16:creationId xmlns:a16="http://schemas.microsoft.com/office/drawing/2014/main" id="{9EF44D02-3679-66D2-3F26-4E61DC923005}"/>
              </a:ext>
            </a:extLst>
          </p:cNvPr>
          <p:cNvSpPr/>
          <p:nvPr userDrawn="1"/>
        </p:nvSpPr>
        <p:spPr>
          <a:xfrm>
            <a:off x="493669" y="6439469"/>
            <a:ext cx="5417531" cy="18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/>
          <a:p>
            <a:pPr lvl="0" algn="l"/>
            <a:r>
              <a:rPr lang="en-GB" sz="800" noProof="0" dirty="0">
                <a:solidFill>
                  <a:schemeClr val="bg1"/>
                </a:solidFill>
              </a:rPr>
              <a:t>Department of Biostatistics, Epidemiology and Informatics  |  Perelman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3911945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3" orient="horz" pos="1570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7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  <p15:guide id="29" orient="horz" pos="1797">
          <p15:clr>
            <a:srgbClr val="FF96FF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3C7688E-2109-B3A6-BB30-ED06B927D9A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094801" y="0"/>
            <a:ext cx="6097200" cy="6858000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A4BFA0-E5C7-13E3-03EC-DC785E3CB148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gradFill>
            <a:gsLst>
              <a:gs pos="38000">
                <a:srgbClr val="D8E7F3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CAD62-B326-A257-86A5-C40BD7388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DDEA8E7-5F55-4A60-8EF9-470692FC5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top Placeholder 20">
            <a:extLst>
              <a:ext uri="{FF2B5EF4-FFF2-40B4-BE49-F238E27FC236}">
                <a16:creationId xmlns:a16="http://schemas.microsoft.com/office/drawing/2014/main" id="{72D36FB3-7B4E-797E-A42C-8E78112DC0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3200" cy="36000"/>
          </a:xfrm>
          <a:solidFill>
            <a:srgbClr val="990000"/>
          </a:solidFill>
          <a:ln>
            <a:solidFill>
              <a:srgbClr val="990000">
                <a:alpha val="0"/>
              </a:srgbClr>
            </a:solidFill>
          </a:ln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 marL="0" indent="0">
              <a:defRPr sz="600">
                <a:noFill/>
              </a:defRPr>
            </a:lvl2pPr>
            <a:lvl3pPr marL="0" indent="0">
              <a:defRPr sz="600">
                <a:noFill/>
              </a:defRPr>
            </a:lvl3pPr>
            <a:lvl4pPr marL="0" indent="0">
              <a:defRPr sz="600">
                <a:noFill/>
              </a:defRPr>
            </a:lvl4pPr>
            <a:lvl5pPr marL="0" indent="0">
              <a:defRPr sz="6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Guides" hidden="1">
            <a:extLst>
              <a:ext uri="{FF2B5EF4-FFF2-40B4-BE49-F238E27FC236}">
                <a16:creationId xmlns:a16="http://schemas.microsoft.com/office/drawing/2014/main" id="{17BB443B-C055-B914-A2EB-F51E8E95226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4E4448-A264-7659-B7F9-D4E3F0409CEF}"/>
              </a:ext>
            </a:extLst>
          </p:cNvPr>
          <p:cNvSpPr/>
          <p:nvPr userDrawn="1"/>
        </p:nvSpPr>
        <p:spPr>
          <a:xfrm>
            <a:off x="719138" y="1150830"/>
            <a:ext cx="698644" cy="535303"/>
          </a:xfrm>
          <a:custGeom>
            <a:avLst/>
            <a:gdLst>
              <a:gd name="connsiteX0" fmla="*/ 772947 w 828408"/>
              <a:gd name="connsiteY0" fmla="*/ 0 h 634729"/>
              <a:gd name="connsiteX1" fmla="*/ 772947 w 828408"/>
              <a:gd name="connsiteY1" fmla="*/ 50532 h 634729"/>
              <a:gd name="connsiteX2" fmla="*/ 617654 w 828408"/>
              <a:gd name="connsiteY2" fmla="*/ 168850 h 634729"/>
              <a:gd name="connsiteX3" fmla="*/ 570819 w 828408"/>
              <a:gd name="connsiteY3" fmla="*/ 303191 h 634729"/>
              <a:gd name="connsiteX4" fmla="*/ 583144 w 828408"/>
              <a:gd name="connsiteY4" fmla="*/ 362350 h 634729"/>
              <a:gd name="connsiteX5" fmla="*/ 610259 w 828408"/>
              <a:gd name="connsiteY5" fmla="*/ 379605 h 634729"/>
              <a:gd name="connsiteX6" fmla="*/ 653396 w 828408"/>
              <a:gd name="connsiteY6" fmla="*/ 370361 h 634729"/>
              <a:gd name="connsiteX7" fmla="*/ 702695 w 828408"/>
              <a:gd name="connsiteY7" fmla="*/ 361118 h 634729"/>
              <a:gd name="connsiteX8" fmla="*/ 790818 w 828408"/>
              <a:gd name="connsiteY8" fmla="*/ 398709 h 634729"/>
              <a:gd name="connsiteX9" fmla="*/ 828408 w 828408"/>
              <a:gd name="connsiteY9" fmla="*/ 490529 h 634729"/>
              <a:gd name="connsiteX10" fmla="*/ 782806 w 828408"/>
              <a:gd name="connsiteY10" fmla="*/ 592208 h 634729"/>
              <a:gd name="connsiteX11" fmla="*/ 669418 w 828408"/>
              <a:gd name="connsiteY11" fmla="*/ 634729 h 634729"/>
              <a:gd name="connsiteX12" fmla="*/ 520288 w 828408"/>
              <a:gd name="connsiteY12" fmla="*/ 563245 h 634729"/>
              <a:gd name="connsiteX13" fmla="*/ 453733 w 828408"/>
              <a:gd name="connsiteY13" fmla="*/ 387000 h 634729"/>
              <a:gd name="connsiteX14" fmla="*/ 535694 w 828408"/>
              <a:gd name="connsiteY14" fmla="*/ 157142 h 634729"/>
              <a:gd name="connsiteX15" fmla="*/ 772947 w 828408"/>
              <a:gd name="connsiteY15" fmla="*/ 0 h 634729"/>
              <a:gd name="connsiteX16" fmla="*/ 319214 w 828408"/>
              <a:gd name="connsiteY16" fmla="*/ 0 h 634729"/>
              <a:gd name="connsiteX17" fmla="*/ 319214 w 828408"/>
              <a:gd name="connsiteY17" fmla="*/ 50532 h 634729"/>
              <a:gd name="connsiteX18" fmla="*/ 163921 w 828408"/>
              <a:gd name="connsiteY18" fmla="*/ 168850 h 634729"/>
              <a:gd name="connsiteX19" fmla="*/ 117086 w 828408"/>
              <a:gd name="connsiteY19" fmla="*/ 303191 h 634729"/>
              <a:gd name="connsiteX20" fmla="*/ 129411 w 828408"/>
              <a:gd name="connsiteY20" fmla="*/ 362350 h 634729"/>
              <a:gd name="connsiteX21" fmla="*/ 156526 w 828408"/>
              <a:gd name="connsiteY21" fmla="*/ 379605 h 634729"/>
              <a:gd name="connsiteX22" fmla="*/ 199663 w 828408"/>
              <a:gd name="connsiteY22" fmla="*/ 370361 h 634729"/>
              <a:gd name="connsiteX23" fmla="*/ 248962 w 828408"/>
              <a:gd name="connsiteY23" fmla="*/ 361118 h 634729"/>
              <a:gd name="connsiteX24" fmla="*/ 337085 w 828408"/>
              <a:gd name="connsiteY24" fmla="*/ 398709 h 634729"/>
              <a:gd name="connsiteX25" fmla="*/ 374675 w 828408"/>
              <a:gd name="connsiteY25" fmla="*/ 490529 h 634729"/>
              <a:gd name="connsiteX26" fmla="*/ 329073 w 828408"/>
              <a:gd name="connsiteY26" fmla="*/ 592208 h 634729"/>
              <a:gd name="connsiteX27" fmla="*/ 215685 w 828408"/>
              <a:gd name="connsiteY27" fmla="*/ 634729 h 634729"/>
              <a:gd name="connsiteX28" fmla="*/ 66555 w 828408"/>
              <a:gd name="connsiteY28" fmla="*/ 563245 h 634729"/>
              <a:gd name="connsiteX29" fmla="*/ 0 w 828408"/>
              <a:gd name="connsiteY29" fmla="*/ 387000 h 634729"/>
              <a:gd name="connsiteX30" fmla="*/ 81961 w 828408"/>
              <a:gd name="connsiteY30" fmla="*/ 157142 h 634729"/>
              <a:gd name="connsiteX31" fmla="*/ 319214 w 828408"/>
              <a:gd name="connsiteY31" fmla="*/ 0 h 63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28408" h="634729">
                <a:moveTo>
                  <a:pt x="772947" y="0"/>
                </a:moveTo>
                <a:lnTo>
                  <a:pt x="772947" y="50532"/>
                </a:lnTo>
                <a:cubicBezTo>
                  <a:pt x="700641" y="88328"/>
                  <a:pt x="648877" y="127768"/>
                  <a:pt x="617654" y="168850"/>
                </a:cubicBezTo>
                <a:cubicBezTo>
                  <a:pt x="586431" y="209933"/>
                  <a:pt x="570819" y="254713"/>
                  <a:pt x="570819" y="303191"/>
                </a:cubicBezTo>
                <a:cubicBezTo>
                  <a:pt x="570819" y="331949"/>
                  <a:pt x="574928" y="351669"/>
                  <a:pt x="583144" y="362350"/>
                </a:cubicBezTo>
                <a:cubicBezTo>
                  <a:pt x="590539" y="373854"/>
                  <a:pt x="599577" y="379605"/>
                  <a:pt x="610259" y="379605"/>
                </a:cubicBezTo>
                <a:cubicBezTo>
                  <a:pt x="620940" y="379605"/>
                  <a:pt x="635319" y="376524"/>
                  <a:pt x="653396" y="370361"/>
                </a:cubicBezTo>
                <a:cubicBezTo>
                  <a:pt x="671472" y="364199"/>
                  <a:pt x="687905" y="361118"/>
                  <a:pt x="702695" y="361118"/>
                </a:cubicBezTo>
                <a:cubicBezTo>
                  <a:pt x="736383" y="361118"/>
                  <a:pt x="765757" y="373648"/>
                  <a:pt x="790818" y="398709"/>
                </a:cubicBezTo>
                <a:cubicBezTo>
                  <a:pt x="815878" y="423769"/>
                  <a:pt x="828408" y="454376"/>
                  <a:pt x="828408" y="490529"/>
                </a:cubicBezTo>
                <a:cubicBezTo>
                  <a:pt x="828408" y="529968"/>
                  <a:pt x="813208" y="563861"/>
                  <a:pt x="782806" y="592208"/>
                </a:cubicBezTo>
                <a:cubicBezTo>
                  <a:pt x="752405" y="620555"/>
                  <a:pt x="714609" y="634729"/>
                  <a:pt x="669418" y="634729"/>
                </a:cubicBezTo>
                <a:cubicBezTo>
                  <a:pt x="614367" y="634729"/>
                  <a:pt x="564657" y="610901"/>
                  <a:pt x="520288" y="563245"/>
                </a:cubicBezTo>
                <a:cubicBezTo>
                  <a:pt x="475918" y="515589"/>
                  <a:pt x="453733" y="456841"/>
                  <a:pt x="453733" y="387000"/>
                </a:cubicBezTo>
                <a:cubicBezTo>
                  <a:pt x="453733" y="304834"/>
                  <a:pt x="481053" y="228215"/>
                  <a:pt x="535694" y="157142"/>
                </a:cubicBezTo>
                <a:cubicBezTo>
                  <a:pt x="590334" y="86069"/>
                  <a:pt x="669418" y="33688"/>
                  <a:pt x="772947" y="0"/>
                </a:cubicBezTo>
                <a:close/>
                <a:moveTo>
                  <a:pt x="319214" y="0"/>
                </a:moveTo>
                <a:lnTo>
                  <a:pt x="319214" y="50532"/>
                </a:lnTo>
                <a:cubicBezTo>
                  <a:pt x="246908" y="88328"/>
                  <a:pt x="195144" y="127768"/>
                  <a:pt x="163921" y="168850"/>
                </a:cubicBezTo>
                <a:cubicBezTo>
                  <a:pt x="132698" y="209933"/>
                  <a:pt x="117086" y="254713"/>
                  <a:pt x="117086" y="303191"/>
                </a:cubicBezTo>
                <a:cubicBezTo>
                  <a:pt x="117086" y="331949"/>
                  <a:pt x="121195" y="351669"/>
                  <a:pt x="129411" y="362350"/>
                </a:cubicBezTo>
                <a:cubicBezTo>
                  <a:pt x="136806" y="373854"/>
                  <a:pt x="145844" y="379605"/>
                  <a:pt x="156526" y="379605"/>
                </a:cubicBezTo>
                <a:cubicBezTo>
                  <a:pt x="167207" y="379605"/>
                  <a:pt x="181586" y="376524"/>
                  <a:pt x="199663" y="370361"/>
                </a:cubicBezTo>
                <a:cubicBezTo>
                  <a:pt x="217739" y="364199"/>
                  <a:pt x="234172" y="361118"/>
                  <a:pt x="248962" y="361118"/>
                </a:cubicBezTo>
                <a:cubicBezTo>
                  <a:pt x="282650" y="361118"/>
                  <a:pt x="312024" y="373648"/>
                  <a:pt x="337085" y="398709"/>
                </a:cubicBezTo>
                <a:cubicBezTo>
                  <a:pt x="362145" y="423769"/>
                  <a:pt x="374675" y="454376"/>
                  <a:pt x="374675" y="490529"/>
                </a:cubicBezTo>
                <a:cubicBezTo>
                  <a:pt x="374675" y="529968"/>
                  <a:pt x="359475" y="563861"/>
                  <a:pt x="329073" y="592208"/>
                </a:cubicBezTo>
                <a:cubicBezTo>
                  <a:pt x="298672" y="620555"/>
                  <a:pt x="260876" y="634729"/>
                  <a:pt x="215685" y="634729"/>
                </a:cubicBezTo>
                <a:cubicBezTo>
                  <a:pt x="160634" y="634729"/>
                  <a:pt x="110924" y="610901"/>
                  <a:pt x="66555" y="563245"/>
                </a:cubicBezTo>
                <a:cubicBezTo>
                  <a:pt x="22185" y="515589"/>
                  <a:pt x="0" y="456841"/>
                  <a:pt x="0" y="387000"/>
                </a:cubicBezTo>
                <a:cubicBezTo>
                  <a:pt x="0" y="304834"/>
                  <a:pt x="27320" y="228215"/>
                  <a:pt x="81961" y="157142"/>
                </a:cubicBezTo>
                <a:cubicBezTo>
                  <a:pt x="136601" y="86069"/>
                  <a:pt x="215685" y="33688"/>
                  <a:pt x="319214" y="0"/>
                </a:cubicBezTo>
                <a:close/>
              </a:path>
            </a:pathLst>
          </a:custGeom>
          <a:solidFill>
            <a:schemeClr val="bg1">
              <a:alpha val="92631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70000"/>
              </a:lnSpc>
              <a:spcBef>
                <a:spcPct val="0"/>
              </a:spcBef>
            </a:pPr>
            <a:endParaRPr lang="en-US" sz="19900" cap="all" spc="200">
              <a:solidFill>
                <a:schemeClr val="accent3">
                  <a:lumMod val="60000"/>
                  <a:lumOff val="40000"/>
                  <a:alpha val="51000"/>
                </a:schemeClr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C43D0F9-D9A7-1DFC-34B6-C81535D1FE7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000" y="1713599"/>
            <a:ext cx="5018400" cy="4424399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cap="all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50000"/>
              </a:lnSpc>
              <a:spcBef>
                <a:spcPts val="250"/>
              </a:spcBef>
              <a:spcAft>
                <a:spcPts val="0"/>
              </a:spcAft>
              <a:buNone/>
              <a:defRPr sz="2000" b="0" cap="all">
                <a:solidFill>
                  <a:schemeClr val="accent1"/>
                </a:solidFill>
                <a:latin typeface="+mn-lt"/>
              </a:defRPr>
            </a:lvl2pPr>
            <a:lvl3pPr marL="0" indent="0">
              <a:lnSpc>
                <a:spcPct val="150000"/>
              </a:lnSpc>
              <a:spcBef>
                <a:spcPts val="250"/>
              </a:spcBef>
              <a:spcAft>
                <a:spcPts val="0"/>
              </a:spcAft>
              <a:buNone/>
              <a:defRPr sz="2000" b="0" cap="all">
                <a:solidFill>
                  <a:schemeClr val="accent1"/>
                </a:solidFill>
                <a:latin typeface="+mn-lt"/>
              </a:defRPr>
            </a:lvl3pPr>
            <a:lvl4pPr marL="0" indent="0">
              <a:lnSpc>
                <a:spcPct val="150000"/>
              </a:lnSpc>
              <a:spcBef>
                <a:spcPts val="250"/>
              </a:spcBef>
              <a:spcAft>
                <a:spcPts val="0"/>
              </a:spcAft>
              <a:buNone/>
              <a:defRPr sz="2000" b="0" cap="all">
                <a:solidFill>
                  <a:schemeClr val="accent1"/>
                </a:solidFill>
                <a:latin typeface="+mn-lt"/>
              </a:defRPr>
            </a:lvl4pPr>
            <a:lvl5pPr marL="0" indent="0">
              <a:lnSpc>
                <a:spcPct val="15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cap="all">
                <a:solidFill>
                  <a:schemeClr val="accent1"/>
                </a:solidFill>
                <a:latin typeface="+mn-lt"/>
              </a:defRPr>
            </a:lvl5pPr>
            <a:lvl6pPr marL="0" indent="0">
              <a:lnSpc>
                <a:spcPct val="15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cap="all">
                <a:solidFill>
                  <a:schemeClr val="accent1"/>
                </a:solidFill>
                <a:latin typeface="+mn-lt"/>
              </a:defRPr>
            </a:lvl6pPr>
            <a:lvl7pPr marL="0" indent="0">
              <a:lnSpc>
                <a:spcPct val="15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cap="all">
                <a:solidFill>
                  <a:schemeClr val="accent1"/>
                </a:solidFill>
                <a:latin typeface="+mn-lt"/>
              </a:defRPr>
            </a:lvl7pPr>
            <a:lvl8pPr marL="0" indent="0">
              <a:lnSpc>
                <a:spcPct val="15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cap="all">
                <a:solidFill>
                  <a:schemeClr val="accent1"/>
                </a:solidFill>
                <a:latin typeface="+mn-lt"/>
              </a:defRPr>
            </a:lvl8pPr>
            <a:lvl9pPr marL="0" indent="0">
              <a:lnSpc>
                <a:spcPct val="15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cap="all">
                <a:solidFill>
                  <a:schemeClr val="accent1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Click to add Quote</a:t>
            </a:r>
            <a:endParaRPr lang="en-GB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1E71275-5CC0-6348-59EF-6E51946B9E5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4800" y="4618075"/>
            <a:ext cx="6097199" cy="1519200"/>
          </a:xfrm>
          <a:solidFill>
            <a:schemeClr val="bg1"/>
          </a:solidFill>
        </p:spPr>
        <p:txBody>
          <a:bodyPr lIns="360000" tIns="180000" rIns="360000" bIns="180000"/>
          <a:lstStyle>
            <a:lvl5pPr>
              <a:defRPr/>
            </a:lvl5pPr>
          </a:lstStyle>
          <a:p>
            <a:pPr lvl="0"/>
            <a:r>
              <a:rPr lang="en-GB" dirty="0"/>
              <a:t>Click to add text. ENTER &amp; TAB or USE INDENT TOOL to change styles.</a:t>
            </a:r>
            <a:br>
              <a:rPr lang="en-GB" dirty="0"/>
            </a:br>
            <a:r>
              <a:rPr lang="en-GB" dirty="0"/>
              <a:t>SHIFT+TAB or USE INDENT TOOL to go back in levels.</a:t>
            </a:r>
          </a:p>
        </p:txBody>
      </p:sp>
      <p:pic>
        <p:nvPicPr>
          <p:cNvPr id="1124543243" name="Picture 5" descr="{&quot;templafy&quot;:{&quot;id&quot;:&quot;51f51eb1-aa79-45fa-9bc3-395f90df2476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  <p:sp>
        <p:nvSpPr>
          <p:cNvPr id="3" name="Footers" descr="{&quot;templafy&quot;:{&quot;id&quot;:&quot;5c3f7b1a-e172-41f9-bd75-ae086f9c70fe&quot;}}">
            <a:extLst>
              <a:ext uri="{FF2B5EF4-FFF2-40B4-BE49-F238E27FC236}">
                <a16:creationId xmlns:a16="http://schemas.microsoft.com/office/drawing/2014/main" id="{A80C66D1-BF62-1820-E781-B9E90AE42474}"/>
              </a:ext>
            </a:extLst>
          </p:cNvPr>
          <p:cNvSpPr/>
          <p:nvPr userDrawn="1"/>
        </p:nvSpPr>
        <p:spPr>
          <a:xfrm>
            <a:off x="493669" y="6439469"/>
            <a:ext cx="5244731" cy="18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/>
          <a:p>
            <a:pPr lvl="0" algn="l"/>
            <a:r>
              <a:rPr lang="en-GB" sz="800" noProof="0" dirty="0">
                <a:solidFill>
                  <a:schemeClr val="tx2"/>
                </a:solidFill>
              </a:rPr>
              <a:t>Department of Biostatistics, Epidemiology and Informatics  |  Perelman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989578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3" orient="horz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9D521-54AE-CE7E-18FE-2D6C7C07D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73881-E9DC-02D7-5B94-370C418630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Guides" hidden="1">
            <a:extLst>
              <a:ext uri="{FF2B5EF4-FFF2-40B4-BE49-F238E27FC236}">
                <a16:creationId xmlns:a16="http://schemas.microsoft.com/office/drawing/2014/main" id="{95AE1F39-3E8B-13F8-1D88-1282DD9F418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E9A944-309A-4232-553F-22C9A93B0B4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0000" y="1713599"/>
            <a:ext cx="4270000" cy="44243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76F6AE-16AC-0583-7B95-974948C87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9770"/>
          <a:stretch/>
        </p:blipFill>
        <p:spPr>
          <a:xfrm>
            <a:off x="5219862" y="1519416"/>
            <a:ext cx="2534277" cy="4913784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39BC6B9-FA66-9AE8-AABC-E48AC43520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6800" y="2898000"/>
            <a:ext cx="1900800" cy="1900800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70E6DDC2-540A-5800-73D7-E95E8BC5AA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10400" y="2898000"/>
            <a:ext cx="1900800" cy="1900800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9AD0377-EEF4-2BE2-7A2F-129C1089A4B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70475" y="2898000"/>
            <a:ext cx="1900800" cy="1900800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27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2" orient="horz" pos="1025">
          <p15:clr>
            <a:srgbClr val="8F8F8F"/>
          </p15:clr>
        </p15:guide>
        <p15:guide id="3" orient="horz" pos="1079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 Social Media Layout">
    <p:bg>
      <p:bgPr>
        <a:gradFill>
          <a:gsLst>
            <a:gs pos="60000">
              <a:schemeClr val="accent1"/>
            </a:gs>
            <a:gs pos="86000">
              <a:srgbClr val="1F538F"/>
            </a:gs>
            <a:gs pos="100000">
              <a:schemeClr val="accent3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A4BFA0-E5C7-13E3-03EC-DC785E3CB1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97200" y="16200"/>
            <a:ext cx="6094800" cy="6872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CAD62-B326-A257-86A5-C40BD7388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DEA8E7-5F55-4A60-8EF9-470692FC5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top Placeholder 20">
            <a:extLst>
              <a:ext uri="{FF2B5EF4-FFF2-40B4-BE49-F238E27FC236}">
                <a16:creationId xmlns:a16="http://schemas.microsoft.com/office/drawing/2014/main" id="{72D36FB3-7B4E-797E-A42C-8E78112DC0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3200" cy="36000"/>
          </a:xfrm>
          <a:solidFill>
            <a:srgbClr val="990000"/>
          </a:solidFill>
          <a:ln>
            <a:solidFill>
              <a:srgbClr val="990000">
                <a:alpha val="0"/>
              </a:srgbClr>
            </a:solidFill>
          </a:ln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 marL="0" indent="0">
              <a:defRPr sz="600">
                <a:noFill/>
              </a:defRPr>
            </a:lvl2pPr>
            <a:lvl3pPr marL="0" indent="0">
              <a:defRPr sz="600">
                <a:noFill/>
              </a:defRPr>
            </a:lvl3pPr>
            <a:lvl4pPr marL="0" indent="0">
              <a:defRPr sz="600">
                <a:noFill/>
              </a:defRPr>
            </a:lvl4pPr>
            <a:lvl5pPr marL="0" indent="0">
              <a:defRPr sz="6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Guides" hidden="1">
            <a:extLst>
              <a:ext uri="{FF2B5EF4-FFF2-40B4-BE49-F238E27FC236}">
                <a16:creationId xmlns:a16="http://schemas.microsoft.com/office/drawing/2014/main" id="{17BB443B-C055-B914-A2EB-F51E8E95226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EF4BC-6E95-E773-0639-620E420E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720000"/>
            <a:ext cx="4270375" cy="90718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2D123BC9-B849-5E02-3DDF-B103F55291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15314" y="2034000"/>
            <a:ext cx="4274200" cy="410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9EC3E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9EC3E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rgbClr val="9EC3E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rgbClr val="9EC3E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4DDE5B-1F2D-F372-3892-57D934C69F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9770"/>
          <a:stretch/>
        </p:blipFill>
        <p:spPr>
          <a:xfrm>
            <a:off x="5219862" y="1101138"/>
            <a:ext cx="2534277" cy="4913784"/>
          </a:xfrm>
          <a:prstGeom prst="rect">
            <a:avLst/>
          </a:prstGeom>
        </p:spPr>
      </p:pic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EB65B4F-7599-74DF-EBA5-202E26CEB3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6800" y="2478600"/>
            <a:ext cx="1900800" cy="1900800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565ECB4D-3B90-B975-5CC9-1D11DD4EF3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10400" y="2478600"/>
            <a:ext cx="1900800" cy="1900800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74AAC9F-FD31-5ADB-B824-244A192375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70475" y="2478600"/>
            <a:ext cx="1900800" cy="1900800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1061497667" name="Picture 2" descr="{&quot;templafy&quot;:{&quot;id&quot;:&quot;f1f49327-5f0d-4aa4-82e9-6e365de172ae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  <p:sp>
        <p:nvSpPr>
          <p:cNvPr id="10" name="Footers" descr="{&quot;templafy&quot;:{&quot;id&quot;:&quot;9134239d-9582-4638-80b8-1c3473a064d2&quot;}}">
            <a:extLst>
              <a:ext uri="{FF2B5EF4-FFF2-40B4-BE49-F238E27FC236}">
                <a16:creationId xmlns:a16="http://schemas.microsoft.com/office/drawing/2014/main" id="{265503E0-3FF2-ED24-34A7-D5D7C348D4A6}"/>
              </a:ext>
            </a:extLst>
          </p:cNvPr>
          <p:cNvSpPr/>
          <p:nvPr userDrawn="1"/>
        </p:nvSpPr>
        <p:spPr>
          <a:xfrm>
            <a:off x="493669" y="6439469"/>
            <a:ext cx="5417531" cy="18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/>
          <a:p>
            <a:pPr lvl="0" algn="l"/>
            <a:r>
              <a:rPr lang="en-GB" sz="800" noProof="0" dirty="0">
                <a:solidFill>
                  <a:schemeClr val="bg1"/>
                </a:solidFill>
              </a:rPr>
              <a:t>Department of Biostatistics, Epidemiology and Informatics  |  Perelman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2788132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cial Media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9D521-54AE-CE7E-18FE-2D6C7C07D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Guides" hidden="1">
            <a:extLst>
              <a:ext uri="{FF2B5EF4-FFF2-40B4-BE49-F238E27FC236}">
                <a16:creationId xmlns:a16="http://schemas.microsoft.com/office/drawing/2014/main" id="{95AE1F39-3E8B-13F8-1D88-1282DD9F418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9AD0377-EEF4-2BE2-7A2F-129C1089A4BB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68151" y="3463200"/>
            <a:ext cx="2667600" cy="2667600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F15F2C-F25B-7919-7155-CF3E6B955963}"/>
              </a:ext>
            </a:extLst>
          </p:cNvPr>
          <p:cNvSpPr/>
          <p:nvPr userDrawn="1"/>
        </p:nvSpPr>
        <p:spPr>
          <a:xfrm>
            <a:off x="3875404" y="2742753"/>
            <a:ext cx="2412998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en-US" sz="1600" noProof="0" dirty="0" err="1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9462A8-BA13-5816-CC98-AE8BB418785C}"/>
              </a:ext>
            </a:extLst>
          </p:cNvPr>
          <p:cNvSpPr/>
          <p:nvPr userDrawn="1"/>
        </p:nvSpPr>
        <p:spPr>
          <a:xfrm>
            <a:off x="6455926" y="2742753"/>
            <a:ext cx="2412998" cy="72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en-US" sz="1600" noProof="0" dirty="0" err="1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21D1A5-EF12-E62C-AC4E-BE6CA3AB39B5}"/>
              </a:ext>
            </a:extLst>
          </p:cNvPr>
          <p:cNvSpPr/>
          <p:nvPr userDrawn="1"/>
        </p:nvSpPr>
        <p:spPr>
          <a:xfrm>
            <a:off x="9053513" y="2742753"/>
            <a:ext cx="2437413" cy="720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en-US" sz="1600" noProof="0" dirty="0" err="1">
              <a:latin typeface="+mj-lt"/>
            </a:endParaRP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309FF903-CC38-4C37-5750-8228E5B698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875903" y="3589200"/>
            <a:ext cx="2412000" cy="2412000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5AFC5333-4349-556A-AA4C-8264633D8826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456425" y="3589200"/>
            <a:ext cx="2412000" cy="2412000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76FE539F-EA02-11A6-24A3-64094D6D449E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9066219" y="3589200"/>
            <a:ext cx="2412000" cy="2412000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812D6A1-9301-DA4C-0FE8-A2FA9AC562D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875903" y="1710000"/>
            <a:ext cx="2412000" cy="903600"/>
          </a:xfrm>
        </p:spPr>
        <p:txBody>
          <a:bodyPr>
            <a:noAutofit/>
          </a:bodyPr>
          <a:lstStyle>
            <a:lvl1pPr algn="ctr">
              <a:defRPr sz="6000" cap="none" baseline="0">
                <a:solidFill>
                  <a:srgbClr val="9EC3E1"/>
                </a:solidFill>
              </a:defRPr>
            </a:lvl1pPr>
          </a:lstStyle>
          <a:p>
            <a:pPr lvl="0"/>
            <a:r>
              <a:rPr lang="en-US" dirty="0"/>
              <a:t>10%</a:t>
            </a:r>
            <a:endParaRPr lang="en-GB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A5EDA48-C466-DD48-83BE-B58C6F8C2FE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456425" y="1710000"/>
            <a:ext cx="2412000" cy="903600"/>
          </a:xfrm>
        </p:spPr>
        <p:txBody>
          <a:bodyPr>
            <a:noAutofit/>
          </a:bodyPr>
          <a:lstStyle>
            <a:lvl1pPr algn="ctr">
              <a:defRPr sz="6000" cap="none" baseline="0">
                <a:solidFill>
                  <a:srgbClr val="9EC3E1"/>
                </a:solidFill>
              </a:defRPr>
            </a:lvl1pPr>
          </a:lstStyle>
          <a:p>
            <a:pPr lvl="0"/>
            <a:r>
              <a:rPr lang="en-US" dirty="0"/>
              <a:t>10%</a:t>
            </a:r>
            <a:endParaRPr lang="en-GB" dirty="0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C7BD399E-3BDD-357D-3173-CEF24905CB9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66219" y="1710000"/>
            <a:ext cx="2412000" cy="903600"/>
          </a:xfrm>
        </p:spPr>
        <p:txBody>
          <a:bodyPr>
            <a:noAutofit/>
          </a:bodyPr>
          <a:lstStyle>
            <a:lvl1pPr algn="ctr">
              <a:defRPr sz="6000" cap="none" baseline="0">
                <a:solidFill>
                  <a:srgbClr val="9EC3E1"/>
                </a:solidFill>
              </a:defRPr>
            </a:lvl1pPr>
          </a:lstStyle>
          <a:p>
            <a:pPr lvl="0"/>
            <a:r>
              <a:rPr lang="en-US" dirty="0"/>
              <a:t>10%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63E4F2-A49E-1CAC-AD88-6A5278BE8C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64000" y="2908393"/>
            <a:ext cx="2030400" cy="38880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3pPr>
            <a:lvl4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Title Here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15F6F11-90AC-E501-9C5A-58F94185AE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47225" y="2908393"/>
            <a:ext cx="2030400" cy="38880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3pPr>
            <a:lvl4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Title Here</a:t>
            </a:r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1049E31-3DE3-F475-AAC8-ED15887EDC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7019" y="2908393"/>
            <a:ext cx="2030400" cy="38880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1pPr>
            <a:lvl2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2pPr>
            <a:lvl3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3pPr>
            <a:lvl4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4pPr>
            <a:lvl5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cap="all" spc="18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Title Here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26854C-0F3F-4897-A932-6F26009462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9770" b="24590"/>
          <a:stretch/>
        </p:blipFill>
        <p:spPr>
          <a:xfrm>
            <a:off x="339903" y="1412777"/>
            <a:ext cx="3724097" cy="54452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73881-E9DC-02D7-5B94-370C418630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090884136" name="Picture 2" descr="{&quot;templafy&quot;:{&quot;id&quot;:&quot;f1230608-e9a1-4999-aa09-33e9a7ba37e7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84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3" orient="horz" pos="1071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cre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39BC6B9-FA66-9AE8-AABC-E48AC43520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45805" y="1854992"/>
            <a:ext cx="1879200" cy="4060800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11D87860-7BDA-6ACF-8AD2-853F44125DA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3733" y="1854992"/>
            <a:ext cx="1879200" cy="4060800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BB32CB-B29F-4116-9105-192016E06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4" t="-1316" r="-5903" b="1316"/>
          <a:stretch/>
        </p:blipFill>
        <p:spPr>
          <a:xfrm>
            <a:off x="4218695" y="1484783"/>
            <a:ext cx="2591760" cy="4652492"/>
          </a:xfrm>
          <a:prstGeom prst="rect">
            <a:avLst/>
          </a:prstGeom>
          <a:effectLst>
            <a:reflection blurRad="39573" stA="28000" endPos="400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49D521-54AE-CE7E-18FE-2D6C7C07D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73881-E9DC-02D7-5B94-370C418630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Guides" hidden="1">
            <a:extLst>
              <a:ext uri="{FF2B5EF4-FFF2-40B4-BE49-F238E27FC236}">
                <a16:creationId xmlns:a16="http://schemas.microsoft.com/office/drawing/2014/main" id="{95AE1F39-3E8B-13F8-1D88-1282DD9F418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E9A944-309A-4232-553F-22C9A93B0B4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0000" y="1713599"/>
            <a:ext cx="3498695" cy="44243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E0956-AB5F-AC03-EAB3-36441D885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4" t="-1316" r="-5903" b="1316"/>
          <a:stretch/>
        </p:blipFill>
        <p:spPr>
          <a:xfrm>
            <a:off x="9125433" y="1492098"/>
            <a:ext cx="2591760" cy="4652492"/>
          </a:xfrm>
          <a:prstGeom prst="rect">
            <a:avLst/>
          </a:prstGeom>
          <a:effectLst>
            <a:reflection blurRad="39573" stA="28000" endPos="4000" dist="50800" dir="5400000" sy="-100000" algn="bl" rotWithShape="0"/>
          </a:effectLst>
        </p:spPr>
      </p:pic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17DACB36-D4E1-F498-4226-F130DA4F5BC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00364" y="1854992"/>
            <a:ext cx="1879200" cy="4060800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05CA00-36D2-E3AA-8BE8-1E472C3C45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4" t="-1316" r="-5903" b="1316"/>
          <a:stretch/>
        </p:blipFill>
        <p:spPr>
          <a:xfrm>
            <a:off x="6672064" y="1484783"/>
            <a:ext cx="2591760" cy="4652492"/>
          </a:xfrm>
          <a:prstGeom prst="rect">
            <a:avLst/>
          </a:prstGeom>
          <a:effectLst>
            <a:reflection blurRad="39573" stA="28000" endPos="4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6424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">
    <p:bg>
      <p:bgPr>
        <a:gradFill>
          <a:gsLst>
            <a:gs pos="60000">
              <a:schemeClr val="accent1"/>
            </a:gs>
            <a:gs pos="86000">
              <a:srgbClr val="1F538F"/>
            </a:gs>
            <a:gs pos="100000">
              <a:schemeClr val="accent3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A4BFA0-E5C7-13E3-03EC-DC785E3CB1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97200" y="16200"/>
            <a:ext cx="6094800" cy="6872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147874-D641-36E1-03C9-5414641E94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" b="2096"/>
          <a:stretch/>
        </p:blipFill>
        <p:spPr>
          <a:xfrm>
            <a:off x="4351531" y="1764050"/>
            <a:ext cx="7251700" cy="4077222"/>
          </a:xfrm>
          <a:prstGeom prst="rect">
            <a:avLst/>
          </a:prstGeom>
          <a:effectLst>
            <a:reflection blurRad="6350" stA="50000" endA="300" endPos="7000" dir="5400000" sy="-100000" algn="bl" rotWithShape="0"/>
          </a:effectLst>
        </p:spPr>
      </p:pic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EB65B4F-7599-74DF-EBA5-202E26CEB3A0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210176" y="2034000"/>
            <a:ext cx="5608678" cy="3341275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CAD62-B326-A257-86A5-C40BD7388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DEA8E7-5F55-4A60-8EF9-470692FC5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top Placeholder 20">
            <a:extLst>
              <a:ext uri="{FF2B5EF4-FFF2-40B4-BE49-F238E27FC236}">
                <a16:creationId xmlns:a16="http://schemas.microsoft.com/office/drawing/2014/main" id="{72D36FB3-7B4E-797E-A42C-8E78112DC0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3200" cy="36000"/>
          </a:xfrm>
          <a:solidFill>
            <a:srgbClr val="990000"/>
          </a:solidFill>
          <a:ln>
            <a:solidFill>
              <a:srgbClr val="990000">
                <a:alpha val="0"/>
              </a:srgbClr>
            </a:solidFill>
          </a:ln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 marL="0" indent="0">
              <a:defRPr sz="600">
                <a:noFill/>
              </a:defRPr>
            </a:lvl2pPr>
            <a:lvl3pPr marL="0" indent="0">
              <a:defRPr sz="600">
                <a:noFill/>
              </a:defRPr>
            </a:lvl3pPr>
            <a:lvl4pPr marL="0" indent="0">
              <a:defRPr sz="600">
                <a:noFill/>
              </a:defRPr>
            </a:lvl4pPr>
            <a:lvl5pPr marL="0" indent="0">
              <a:defRPr sz="6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Guides" hidden="1">
            <a:extLst>
              <a:ext uri="{FF2B5EF4-FFF2-40B4-BE49-F238E27FC236}">
                <a16:creationId xmlns:a16="http://schemas.microsoft.com/office/drawing/2014/main" id="{17BB443B-C055-B914-A2EB-F51E8E95226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EF4BC-6E95-E773-0639-620E420E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720000"/>
            <a:ext cx="4270375" cy="90718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2D123BC9-B849-5E02-3DDF-B103F55291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15314" y="2034000"/>
            <a:ext cx="4274200" cy="410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9EC3E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9EC3E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rgbClr val="9EC3E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rgbClr val="9EC3E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D1D222DE-C8E6-D25C-E6F2-0624A2B9EC69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0220325" y="3143249"/>
            <a:ext cx="1355726" cy="2936875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B84BED-AAA1-1FE1-26B0-C3711E7D65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4" t="-1316" r="-5903" b="1316"/>
          <a:stretch/>
        </p:blipFill>
        <p:spPr>
          <a:xfrm>
            <a:off x="9980535" y="2869499"/>
            <a:ext cx="1876105" cy="3367813"/>
          </a:xfrm>
          <a:prstGeom prst="rect">
            <a:avLst/>
          </a:prstGeom>
          <a:effectLst>
            <a:reflection blurRad="39573" stA="28000" endPos="4000" dist="50800" dir="5400000" sy="-100000" algn="bl" rotWithShape="0"/>
          </a:effectLst>
        </p:spPr>
      </p:pic>
      <p:pic>
        <p:nvPicPr>
          <p:cNvPr id="498246361" name="Picture 2" descr="{&quot;templafy&quot;:{&quot;id&quot;:&quot;a25682f3-7f2a-4afb-8794-81ba99d24da5&quot;}}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  <p:sp>
        <p:nvSpPr>
          <p:cNvPr id="12" name="Footers" descr="{&quot;templafy&quot;:{&quot;id&quot;:&quot;d29b1644-418d-4647-978b-61158c3a43ef&quot;}}">
            <a:extLst>
              <a:ext uri="{FF2B5EF4-FFF2-40B4-BE49-F238E27FC236}">
                <a16:creationId xmlns:a16="http://schemas.microsoft.com/office/drawing/2014/main" id="{659BA62A-A8BE-FA03-5F36-97B41E501250}"/>
              </a:ext>
            </a:extLst>
          </p:cNvPr>
          <p:cNvSpPr/>
          <p:nvPr userDrawn="1"/>
        </p:nvSpPr>
        <p:spPr>
          <a:xfrm>
            <a:off x="493669" y="6439469"/>
            <a:ext cx="5417531" cy="18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/>
          <a:p>
            <a:pPr lvl="0" algn="l"/>
            <a:r>
              <a:rPr lang="en-GB" sz="800" noProof="0" dirty="0">
                <a:solidFill>
                  <a:schemeClr val="bg1"/>
                </a:solidFill>
              </a:rPr>
              <a:t>Department of Biostatistics, Epidemiology and Informatics  |  Perelman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2453574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39BC6B9-FA66-9AE8-AABC-E48AC43520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0650" y="2041524"/>
            <a:ext cx="5591175" cy="3343275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49D521-54AE-CE7E-18FE-2D6C7C07D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73881-E9DC-02D7-5B94-370C418630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Guides" hidden="1">
            <a:extLst>
              <a:ext uri="{FF2B5EF4-FFF2-40B4-BE49-F238E27FC236}">
                <a16:creationId xmlns:a16="http://schemas.microsoft.com/office/drawing/2014/main" id="{95AE1F39-3E8B-13F8-1D88-1282DD9F418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E9A944-309A-4232-553F-22C9A93B0B4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0000" y="1713599"/>
            <a:ext cx="3344000" cy="44243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5D7C6D-AFB7-4703-6ED0-E0A861DE56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" b="2096"/>
          <a:stretch/>
        </p:blipFill>
        <p:spPr>
          <a:xfrm>
            <a:off x="4351531" y="1764050"/>
            <a:ext cx="7251700" cy="4077222"/>
          </a:xfrm>
          <a:prstGeom prst="rect">
            <a:avLst/>
          </a:prstGeom>
          <a:effectLst>
            <a:reflection blurRad="6350" stA="50000" endA="300" endPos="7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6258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2" orient="horz" pos="1025">
          <p15:clr>
            <a:srgbClr val="8F8F8F"/>
          </p15:clr>
        </p15:guide>
        <p15:guide id="3" orient="horz" pos="1079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 Laptop">
    <p:bg>
      <p:bgPr>
        <a:gradFill>
          <a:gsLst>
            <a:gs pos="60000">
              <a:schemeClr val="accent1"/>
            </a:gs>
            <a:gs pos="86000">
              <a:srgbClr val="1F538F"/>
            </a:gs>
            <a:gs pos="100000">
              <a:schemeClr val="accent3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A4BFA0-E5C7-13E3-03EC-DC785E3CB1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97200" y="16200"/>
            <a:ext cx="6094800" cy="6872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CAD62-B326-A257-86A5-C40BD7388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DEA8E7-5F55-4A60-8EF9-470692FC5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top Placeholder 20">
            <a:extLst>
              <a:ext uri="{FF2B5EF4-FFF2-40B4-BE49-F238E27FC236}">
                <a16:creationId xmlns:a16="http://schemas.microsoft.com/office/drawing/2014/main" id="{72D36FB3-7B4E-797E-A42C-8E78112DC0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3200" cy="36000"/>
          </a:xfrm>
          <a:solidFill>
            <a:srgbClr val="990000"/>
          </a:solidFill>
          <a:ln>
            <a:solidFill>
              <a:srgbClr val="990000">
                <a:alpha val="0"/>
              </a:srgbClr>
            </a:solidFill>
          </a:ln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 marL="0" indent="0">
              <a:defRPr sz="600">
                <a:noFill/>
              </a:defRPr>
            </a:lvl2pPr>
            <a:lvl3pPr marL="0" indent="0">
              <a:defRPr sz="600">
                <a:noFill/>
              </a:defRPr>
            </a:lvl3pPr>
            <a:lvl4pPr marL="0" indent="0">
              <a:defRPr sz="600">
                <a:noFill/>
              </a:defRPr>
            </a:lvl4pPr>
            <a:lvl5pPr marL="0" indent="0">
              <a:defRPr sz="6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Guides" hidden="1">
            <a:extLst>
              <a:ext uri="{FF2B5EF4-FFF2-40B4-BE49-F238E27FC236}">
                <a16:creationId xmlns:a16="http://schemas.microsoft.com/office/drawing/2014/main" id="{17BB443B-C055-B914-A2EB-F51E8E95226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EF4BC-6E95-E773-0639-620E420E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720000"/>
            <a:ext cx="3345689" cy="90718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2D123BC9-B849-5E02-3DDF-B103F55291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15314" y="2034000"/>
            <a:ext cx="3348686" cy="410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9EC3E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9EC3E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rgbClr val="9EC3E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rgbClr val="9EC3E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8D819A63-FF9D-A3D7-5D19-99428A5AB4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14938" y="2034000"/>
            <a:ext cx="5572125" cy="3347625"/>
          </a:xfrm>
          <a:solidFill>
            <a:schemeClr val="accent6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9E2188-EF07-418A-877E-B5F25E893A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" b="2096"/>
          <a:stretch/>
        </p:blipFill>
        <p:spPr>
          <a:xfrm>
            <a:off x="4351531" y="1764050"/>
            <a:ext cx="7251700" cy="4077222"/>
          </a:xfrm>
          <a:prstGeom prst="rect">
            <a:avLst/>
          </a:prstGeom>
          <a:effectLst>
            <a:reflection blurRad="6350" stA="50000" endA="300" endPos="7000" dir="5400000" sy="-100000" algn="bl" rotWithShape="0"/>
          </a:effectLst>
        </p:spPr>
      </p:pic>
      <p:pic>
        <p:nvPicPr>
          <p:cNvPr id="1662344547" name="Picture 9" descr="{&quot;templafy&quot;:{&quot;id&quot;:&quot;04308776-517a-4fab-bc8d-642367b9d305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  <p:sp>
        <p:nvSpPr>
          <p:cNvPr id="3" name="Footers" descr="{&quot;templafy&quot;:{&quot;id&quot;:&quot;c228c63b-d8d3-4c85-9c07-6e5e5cb0c2b0&quot;}}">
            <a:extLst>
              <a:ext uri="{FF2B5EF4-FFF2-40B4-BE49-F238E27FC236}">
                <a16:creationId xmlns:a16="http://schemas.microsoft.com/office/drawing/2014/main" id="{A8E3D4F8-4824-4C0A-18D2-867C9C52094C}"/>
              </a:ext>
            </a:extLst>
          </p:cNvPr>
          <p:cNvSpPr/>
          <p:nvPr userDrawn="1"/>
        </p:nvSpPr>
        <p:spPr>
          <a:xfrm>
            <a:off x="493669" y="6439469"/>
            <a:ext cx="5417531" cy="18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/>
          <a:p>
            <a:pPr lvl="0" algn="l"/>
            <a:r>
              <a:rPr lang="en-GB" sz="800" noProof="0" dirty="0">
                <a:solidFill>
                  <a:schemeClr val="bg1"/>
                </a:solidFill>
              </a:rPr>
              <a:t>Department of Biostatistics, Epidemiology and Informatics  |  Perelman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93120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1D420-908F-5B61-4A62-D08775D7B2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138" y="720000"/>
            <a:ext cx="3344400" cy="5414400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 dirty="0"/>
              <a:t>Click to add Agenda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A4E47-E74D-FD10-F0BD-556D34D4E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0091B6-D998-5867-4730-E29A7BBC327C}"/>
              </a:ext>
            </a:extLst>
          </p:cNvPr>
          <p:cNvCxnSpPr>
            <a:cxnSpLocks/>
          </p:cNvCxnSpPr>
          <p:nvPr userDrawn="1"/>
        </p:nvCxnSpPr>
        <p:spPr>
          <a:xfrm>
            <a:off x="4254919" y="719138"/>
            <a:ext cx="0" cy="5418137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3FDBB6-507E-07B9-8F7A-2FF96DCC72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3200" y="720000"/>
            <a:ext cx="504000" cy="54144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none">
                <a:solidFill>
                  <a:schemeClr val="accent3"/>
                </a:solidFill>
                <a:latin typeface="+mj-lt"/>
              </a:defRPr>
            </a:lvl1pPr>
            <a:lvl2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None/>
              <a:defRPr sz="1800" b="1" cap="none">
                <a:solidFill>
                  <a:schemeClr val="accent3"/>
                </a:solidFill>
                <a:latin typeface="+mj-lt"/>
              </a:defRPr>
            </a:lvl2pPr>
            <a:lvl3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None/>
              <a:defRPr sz="1800" b="1" cap="none">
                <a:solidFill>
                  <a:schemeClr val="accent3"/>
                </a:solidFill>
                <a:latin typeface="+mj-lt"/>
              </a:defRPr>
            </a:lvl3pPr>
            <a:lvl4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None/>
              <a:defRPr sz="1800" b="1" cap="none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none">
                <a:solidFill>
                  <a:schemeClr val="accent3"/>
                </a:solidFill>
                <a:latin typeface="+mj-lt"/>
              </a:defRPr>
            </a:lvl5pPr>
            <a:lvl6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none">
                <a:solidFill>
                  <a:schemeClr val="accent3"/>
                </a:solidFill>
                <a:latin typeface="+mj-lt"/>
              </a:defRPr>
            </a:lvl6pPr>
            <a:lvl7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none">
                <a:solidFill>
                  <a:schemeClr val="accent3"/>
                </a:solidFill>
                <a:latin typeface="+mj-lt"/>
              </a:defRPr>
            </a:lvl7pPr>
            <a:lvl8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none">
                <a:solidFill>
                  <a:schemeClr val="accent3"/>
                </a:solidFill>
                <a:latin typeface="+mj-lt"/>
              </a:defRPr>
            </a:lvl8pPr>
            <a:lvl9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none">
                <a:solidFill>
                  <a:schemeClr val="accent3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0BD2689-42EB-47E4-CA47-227CF851A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0800" y="720000"/>
            <a:ext cx="5968800" cy="54144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accent1"/>
                </a:solidFill>
                <a:latin typeface="+mj-lt"/>
              </a:defRPr>
            </a:lvl1pPr>
            <a:lvl2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None/>
              <a:defRPr sz="1800" b="0" cap="all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None/>
              <a:defRPr sz="1800" b="0" cap="all">
                <a:solidFill>
                  <a:schemeClr val="accent1"/>
                </a:solidFill>
                <a:latin typeface="+mj-lt"/>
              </a:defRPr>
            </a:lvl3pPr>
            <a:lvl4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None/>
              <a:defRPr sz="1800" b="0" cap="all">
                <a:solidFill>
                  <a:schemeClr val="accent1"/>
                </a:solidFill>
                <a:latin typeface="+mj-lt"/>
              </a:defRPr>
            </a:lvl4pPr>
            <a:lvl5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accent1"/>
                </a:solidFill>
                <a:latin typeface="+mj-lt"/>
              </a:defRPr>
            </a:lvl5pPr>
            <a:lvl6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accent1"/>
                </a:solidFill>
                <a:latin typeface="+mj-lt"/>
              </a:defRPr>
            </a:lvl6pPr>
            <a:lvl7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accent1"/>
                </a:solidFill>
                <a:latin typeface="+mj-lt"/>
              </a:defRPr>
            </a:lvl7pPr>
            <a:lvl8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accent1"/>
                </a:solidFill>
                <a:latin typeface="+mj-lt"/>
              </a:defRPr>
            </a:lvl8pPr>
            <a:lvl9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accent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add agenda point, one line</a:t>
            </a:r>
          </a:p>
        </p:txBody>
      </p:sp>
      <p:sp>
        <p:nvSpPr>
          <p:cNvPr id="6" name="Guides" hidden="1">
            <a:extLst>
              <a:ext uri="{FF2B5EF4-FFF2-40B4-BE49-F238E27FC236}">
                <a16:creationId xmlns:a16="http://schemas.microsoft.com/office/drawing/2014/main" id="{3638FD4C-1242-FA12-1AE1-9624BF414B2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83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59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Billboard">
    <p:bg>
      <p:bgPr>
        <a:gradFill>
          <a:gsLst>
            <a:gs pos="60000">
              <a:schemeClr val="accent1"/>
            </a:gs>
            <a:gs pos="86000">
              <a:srgbClr val="1F538F"/>
            </a:gs>
            <a:gs pos="100000">
              <a:schemeClr val="accent3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1E9437-E9FE-CAAE-4F68-755791724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2"/>
          <a:stretch/>
        </p:blipFill>
        <p:spPr>
          <a:xfrm>
            <a:off x="2597949" y="4554"/>
            <a:ext cx="9594051" cy="68488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8F3588-281E-71E0-698D-DE2EFA5D7E6E}"/>
              </a:ext>
            </a:extLst>
          </p:cNvPr>
          <p:cNvSpPr/>
          <p:nvPr userDrawn="1"/>
        </p:nvSpPr>
        <p:spPr>
          <a:xfrm>
            <a:off x="0" y="1"/>
            <a:ext cx="3503778" cy="6858000"/>
          </a:xfrm>
          <a:prstGeom prst="rect">
            <a:avLst/>
          </a:prstGeom>
          <a:gradFill flip="none" rotWithShape="1">
            <a:gsLst>
              <a:gs pos="86000">
                <a:srgbClr val="1F538F"/>
              </a:gs>
              <a:gs pos="60000">
                <a:schemeClr val="accent1"/>
              </a:gs>
              <a:gs pos="100000">
                <a:schemeClr val="accent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CAD62-B326-A257-86A5-C40BD7388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DEA8E7-5F55-4A60-8EF9-470692FC5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top Placeholder 20">
            <a:extLst>
              <a:ext uri="{FF2B5EF4-FFF2-40B4-BE49-F238E27FC236}">
                <a16:creationId xmlns:a16="http://schemas.microsoft.com/office/drawing/2014/main" id="{72D36FB3-7B4E-797E-A42C-8E78112DC0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3200" cy="36000"/>
          </a:xfrm>
          <a:solidFill>
            <a:srgbClr val="990000"/>
          </a:solidFill>
          <a:ln>
            <a:solidFill>
              <a:srgbClr val="990000">
                <a:alpha val="0"/>
              </a:srgbClr>
            </a:solidFill>
          </a:ln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 marL="0" indent="0">
              <a:defRPr sz="600">
                <a:noFill/>
              </a:defRPr>
            </a:lvl2pPr>
            <a:lvl3pPr marL="0" indent="0">
              <a:defRPr sz="600">
                <a:noFill/>
              </a:defRPr>
            </a:lvl3pPr>
            <a:lvl4pPr marL="0" indent="0">
              <a:defRPr sz="600">
                <a:noFill/>
              </a:defRPr>
            </a:lvl4pPr>
            <a:lvl5pPr marL="0" indent="0">
              <a:defRPr sz="6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Guides" hidden="1">
            <a:extLst>
              <a:ext uri="{FF2B5EF4-FFF2-40B4-BE49-F238E27FC236}">
                <a16:creationId xmlns:a16="http://schemas.microsoft.com/office/drawing/2014/main" id="{17BB443B-C055-B914-A2EB-F51E8E95226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EF4BC-6E95-E773-0639-620E420EB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9" y="720000"/>
            <a:ext cx="2417761" cy="90718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2D123BC9-B849-5E02-3DDF-B103F55291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15314" y="2034000"/>
            <a:ext cx="2421586" cy="410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rgbClr val="9EC3E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9EC3E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accent3"/>
                </a:solidFill>
              </a:defRPr>
            </a:lvl6pPr>
            <a:lvl7pPr>
              <a:defRPr>
                <a:solidFill>
                  <a:srgbClr val="9EC3E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rgbClr val="9EC3E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3DD438D-2CD1-72E2-C5C5-E3BE4E45323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127500" y="2048399"/>
            <a:ext cx="7082900" cy="2622025"/>
          </a:xfrm>
          <a:solidFill>
            <a:schemeClr val="bg1"/>
          </a:solidFill>
        </p:spPr>
        <p:txBody>
          <a:bodyPr tIns="648000" anchor="ctr" anchorCtr="0"/>
          <a:lstStyle>
            <a:lvl1pPr algn="ctr">
              <a:defRPr/>
            </a:lvl1pPr>
          </a:lstStyle>
          <a:p>
            <a:r>
              <a:rPr lang="en-GB" dirty="0"/>
              <a:t>Click icon to add picture</a:t>
            </a:r>
          </a:p>
        </p:txBody>
      </p:sp>
      <p:pic>
        <p:nvPicPr>
          <p:cNvPr id="1759385612" name="Picture 5" descr="{&quot;templafy&quot;:{&quot;id&quot;:&quot;2a5de407-1d75-458a-91ab-dfaf0e59ea26&quot;}}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  <p:sp>
        <p:nvSpPr>
          <p:cNvPr id="5" name="Footers" descr="{&quot;templafy&quot;:{&quot;id&quot;:&quot;cce1983f-fdc4-407e-be5d-e3b2d03f324d&quot;}}">
            <a:extLst>
              <a:ext uri="{FF2B5EF4-FFF2-40B4-BE49-F238E27FC236}">
                <a16:creationId xmlns:a16="http://schemas.microsoft.com/office/drawing/2014/main" id="{5FF96054-72DE-8601-1E1E-8784184272B8}"/>
              </a:ext>
            </a:extLst>
          </p:cNvPr>
          <p:cNvSpPr/>
          <p:nvPr userDrawn="1"/>
        </p:nvSpPr>
        <p:spPr>
          <a:xfrm>
            <a:off x="493669" y="6439469"/>
            <a:ext cx="2643231" cy="18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/>
          <a:p>
            <a:pPr lvl="0" algn="l"/>
            <a:r>
              <a:rPr lang="en-GB" sz="800" noProof="0" dirty="0">
                <a:solidFill>
                  <a:schemeClr val="bg1"/>
                </a:solidFill>
              </a:rPr>
              <a:t>Department of Biostatistics, Epidemiology and Informatics  |  Perelman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3959950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gazin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9D521-54AE-CE7E-18FE-2D6C7C07D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73881-E9DC-02D7-5B94-370C418630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Guides" hidden="1">
            <a:extLst>
              <a:ext uri="{FF2B5EF4-FFF2-40B4-BE49-F238E27FC236}">
                <a16:creationId xmlns:a16="http://schemas.microsoft.com/office/drawing/2014/main" id="{95AE1F39-3E8B-13F8-1D88-1282DD9F418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E9A944-309A-4232-553F-22C9A93B0B4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0000" y="1713599"/>
            <a:ext cx="6122000" cy="44243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2367BA-8F05-446D-84E4-1D4A251DE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51822" y="1628880"/>
            <a:ext cx="3751231" cy="4509120"/>
          </a:xfrm>
          <a:prstGeom prst="rect">
            <a:avLst/>
          </a:prstGeom>
          <a:effectLst>
            <a:outerShdw blurRad="193495" dist="146531" dir="3540000" sx="99000" sy="99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8218A61B-6F4F-B694-869D-DF3F3E7BF0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28248" y="1627430"/>
            <a:ext cx="3074765" cy="4509225"/>
          </a:xfrm>
          <a:solidFill>
            <a:schemeClr val="bg1"/>
          </a:solidFill>
        </p:spPr>
        <p:txBody>
          <a:bodyPr tIns="648000" anchor="ctr" anchorCtr="1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2E313-28CB-8D27-CE72-0374CF6A9254}"/>
              </a:ext>
            </a:extLst>
          </p:cNvPr>
          <p:cNvSpPr/>
          <p:nvPr userDrawn="1"/>
        </p:nvSpPr>
        <p:spPr>
          <a:xfrm>
            <a:off x="8328248" y="1628155"/>
            <a:ext cx="725265" cy="450912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0"/>
                </a:schemeClr>
              </a:gs>
              <a:gs pos="63000">
                <a:schemeClr val="accent4">
                  <a:lumMod val="45000"/>
                  <a:lumOff val="55000"/>
                  <a:alpha val="66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>
              <a:lnSpc>
                <a:spcPct val="90000"/>
              </a:lnSpc>
            </a:pPr>
            <a:endParaRPr lang="en-US" sz="1600" noProof="0" dirty="0" err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24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2" orient="horz" pos="1025">
          <p15:clr>
            <a:srgbClr val="8F8F8F"/>
          </p15:clr>
        </p15:guide>
        <p15:guide id="3" orient="horz" pos="1079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 i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5A234-FFCB-0330-7A76-CE07764E0D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Guides" hidden="1">
            <a:extLst>
              <a:ext uri="{FF2B5EF4-FFF2-40B4-BE49-F238E27FC236}">
                <a16:creationId xmlns:a16="http://schemas.microsoft.com/office/drawing/2014/main" id="{701F89E3-1860-5814-889C-8F8203A4F6D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60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Footer 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5A234-FFCB-0330-7A76-CE07764E0D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DEA8E7-5F55-4A60-8EF9-470692FC5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Guides" hidden="1">
            <a:extLst>
              <a:ext uri="{FF2B5EF4-FFF2-40B4-BE49-F238E27FC236}">
                <a16:creationId xmlns:a16="http://schemas.microsoft.com/office/drawing/2014/main" id="{946AE6E0-28DF-FE32-2A53-3D57FC7ED22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716889244" name="Picture 2" descr="{&quot;templafy&quot;:{&quot;id&quot;:&quot;ab5a1a56-d5aa-4bfa-8731-74b06d5b54f5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  <p:sp>
        <p:nvSpPr>
          <p:cNvPr id="2" name="Footers" descr="{&quot;templafy&quot;:{&quot;id&quot;:&quot;624ea2b0-a909-4c4a-ab39-35d70c7bf9a9&quot;}}">
            <a:extLst>
              <a:ext uri="{FF2B5EF4-FFF2-40B4-BE49-F238E27FC236}">
                <a16:creationId xmlns:a16="http://schemas.microsoft.com/office/drawing/2014/main" id="{671FF6C4-2E7B-8812-247C-481E08287004}"/>
              </a:ext>
            </a:extLst>
          </p:cNvPr>
          <p:cNvSpPr/>
          <p:nvPr userDrawn="1"/>
        </p:nvSpPr>
        <p:spPr>
          <a:xfrm>
            <a:off x="493669" y="6439469"/>
            <a:ext cx="7429599" cy="18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/>
          <a:p>
            <a:pPr lvl="0" algn="l"/>
            <a:r>
              <a:rPr lang="en-GB" sz="800" noProof="0" dirty="0">
                <a:solidFill>
                  <a:schemeClr val="bg1"/>
                </a:solidFill>
              </a:rPr>
              <a:t>Department of Biostatistics, Epidemiology and Informatics  |  Perelman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4193142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lue BKG with Footer 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DA99DF-29E6-9194-487B-0815EC833FA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1F538F"/>
              </a:gs>
              <a:gs pos="39000">
                <a:schemeClr val="accent1"/>
              </a:gs>
              <a:gs pos="100000">
                <a:schemeClr val="accent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5A234-FFCB-0330-7A76-CE07764E0D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DEA8E7-5F55-4A60-8EF9-470692FC56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Guides" hidden="1">
            <a:extLst>
              <a:ext uri="{FF2B5EF4-FFF2-40B4-BE49-F238E27FC236}">
                <a16:creationId xmlns:a16="http://schemas.microsoft.com/office/drawing/2014/main" id="{946AE6E0-28DF-FE32-2A53-3D57FC7ED22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530265232" name="Picture 5" descr="{&quot;templafy&quot;:{&quot;id&quot;:&quot;79e2dd3b-4830-4e00-a332-1eac574a4277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  <p:sp>
        <p:nvSpPr>
          <p:cNvPr id="3" name="Footers" descr="{&quot;templafy&quot;:{&quot;id&quot;:&quot;d889bcb3-146e-487e-9c2c-8f11c21609f6&quot;}}">
            <a:extLst>
              <a:ext uri="{FF2B5EF4-FFF2-40B4-BE49-F238E27FC236}">
                <a16:creationId xmlns:a16="http://schemas.microsoft.com/office/drawing/2014/main" id="{882B42BA-3646-F146-CA01-0321063D76A1}"/>
              </a:ext>
            </a:extLst>
          </p:cNvPr>
          <p:cNvSpPr/>
          <p:nvPr userDrawn="1"/>
        </p:nvSpPr>
        <p:spPr>
          <a:xfrm>
            <a:off x="493669" y="6439469"/>
            <a:ext cx="7429599" cy="18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/>
          <a:p>
            <a:pPr lvl="0" algn="l"/>
            <a:r>
              <a:rPr lang="en-GB" sz="800" noProof="0" dirty="0">
                <a:solidFill>
                  <a:schemeClr val="bg1"/>
                </a:solidFill>
              </a:rPr>
              <a:t>Department of Biostatistics, Epidemiology and Informatics  |  Perelman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3349925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uides" hidden="1">
            <a:extLst>
              <a:ext uri="{FF2B5EF4-FFF2-40B4-BE49-F238E27FC236}">
                <a16:creationId xmlns:a16="http://schemas.microsoft.com/office/drawing/2014/main" id="{8CBDB7B0-4561-2F0F-FCA3-EB062B65853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49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A">
    <p:bg>
      <p:bgPr>
        <a:gradFill>
          <a:gsLst>
            <a:gs pos="22000">
              <a:schemeClr val="bg1"/>
            </a:gs>
            <a:gs pos="100000">
              <a:schemeClr val="accent6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uides" hidden="1">
            <a:extLst>
              <a:ext uri="{FF2B5EF4-FFF2-40B4-BE49-F238E27FC236}">
                <a16:creationId xmlns:a16="http://schemas.microsoft.com/office/drawing/2014/main" id="{768174D0-A75B-3CA3-FFC4-1ED1D5AE032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2" name="Line top Placeholder 20">
            <a:extLst>
              <a:ext uri="{FF2B5EF4-FFF2-40B4-BE49-F238E27FC236}">
                <a16:creationId xmlns:a16="http://schemas.microsoft.com/office/drawing/2014/main" id="{38615178-D3EF-0351-B14B-847E20DE72E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3200" cy="36000"/>
          </a:xfrm>
          <a:solidFill>
            <a:srgbClr val="990000"/>
          </a:solidFill>
          <a:ln>
            <a:solidFill>
              <a:srgbClr val="990000">
                <a:alpha val="0"/>
              </a:srgbClr>
            </a:solidFill>
          </a:ln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 marL="0" indent="0">
              <a:defRPr sz="600">
                <a:noFill/>
              </a:defRPr>
            </a:lvl2pPr>
            <a:lvl3pPr marL="0" indent="0">
              <a:defRPr sz="600">
                <a:noFill/>
              </a:defRPr>
            </a:lvl3pPr>
            <a:lvl4pPr marL="0" indent="0">
              <a:defRPr sz="600">
                <a:noFill/>
              </a:defRPr>
            </a:lvl4pPr>
            <a:lvl5pPr marL="0" indent="0">
              <a:defRPr sz="6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pic>
        <p:nvPicPr>
          <p:cNvPr id="1300332198" name="Picture 2" descr="{&quot;templafy&quot;:{&quot;id&quot;:&quot;f2756545-5b02-40a2-8ecb-a2bcd4133224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2794000"/>
            <a:ext cx="5081026" cy="127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08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7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48" userDrawn="1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B">
    <p:bg>
      <p:bgPr>
        <a:gradFill>
          <a:gsLst>
            <a:gs pos="87000">
              <a:srgbClr val="1F538F"/>
            </a:gs>
            <a:gs pos="52000">
              <a:schemeClr val="accent1"/>
            </a:gs>
            <a:gs pos="100000">
              <a:schemeClr val="accent3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uides" hidden="1">
            <a:extLst>
              <a:ext uri="{FF2B5EF4-FFF2-40B4-BE49-F238E27FC236}">
                <a16:creationId xmlns:a16="http://schemas.microsoft.com/office/drawing/2014/main" id="{768174D0-A75B-3CA3-FFC4-1ED1D5AE032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2" name="Line top Placeholder 20">
            <a:extLst>
              <a:ext uri="{FF2B5EF4-FFF2-40B4-BE49-F238E27FC236}">
                <a16:creationId xmlns:a16="http://schemas.microsoft.com/office/drawing/2014/main" id="{07792B4C-F919-7FC6-37AC-1AC9B390E5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3200" cy="36000"/>
          </a:xfrm>
          <a:solidFill>
            <a:srgbClr val="990000"/>
          </a:solidFill>
          <a:ln>
            <a:solidFill>
              <a:srgbClr val="990000">
                <a:alpha val="0"/>
              </a:srgbClr>
            </a:solidFill>
          </a:ln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 marL="0" indent="0">
              <a:defRPr sz="600">
                <a:noFill/>
              </a:defRPr>
            </a:lvl2pPr>
            <a:lvl3pPr marL="0" indent="0">
              <a:defRPr sz="600">
                <a:noFill/>
              </a:defRPr>
            </a:lvl3pPr>
            <a:lvl4pPr marL="0" indent="0">
              <a:defRPr sz="600">
                <a:noFill/>
              </a:defRPr>
            </a:lvl4pPr>
            <a:lvl5pPr marL="0" indent="0">
              <a:defRPr sz="6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pic>
        <p:nvPicPr>
          <p:cNvPr id="106142462" name="Picture 2" descr="{&quot;templafy&quot;:{&quot;id&quot;:&quot;f2feb5bc-8bfc-4745-aebd-1b4daaa2b6cc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2794000"/>
            <a:ext cx="5081026" cy="127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13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uides" hidden="1">
            <a:extLst>
              <a:ext uri="{FF2B5EF4-FFF2-40B4-BE49-F238E27FC236}">
                <a16:creationId xmlns:a16="http://schemas.microsoft.com/office/drawing/2014/main" id="{34F4D84D-8B38-E9C5-1868-7F61784FF06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0FCFE-6765-0832-0840-9CF39F36BB4B}"/>
              </a:ext>
            </a:extLst>
          </p:cNvPr>
          <p:cNvSpPr txBox="1"/>
          <p:nvPr userDrawn="1"/>
        </p:nvSpPr>
        <p:spPr>
          <a:xfrm>
            <a:off x="719138" y="719138"/>
            <a:ext cx="107521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If you see any </a:t>
            </a:r>
            <a:r>
              <a:rPr lang="en-GB" sz="4400" b="1" i="1" dirty="0">
                <a:solidFill>
                  <a:schemeClr val="bg1"/>
                </a:solidFill>
              </a:rPr>
              <a:t>layouts after this </a:t>
            </a:r>
            <a:r>
              <a:rPr lang="en-GB" sz="4400" dirty="0">
                <a:solidFill>
                  <a:schemeClr val="bg1"/>
                </a:solidFill>
              </a:rPr>
              <a:t>one,</a:t>
            </a:r>
            <a:br>
              <a:rPr lang="en-GB" sz="4400" dirty="0">
                <a:solidFill>
                  <a:schemeClr val="bg1"/>
                </a:solidFill>
              </a:rPr>
            </a:br>
            <a:r>
              <a:rPr lang="en-GB" sz="4400" dirty="0">
                <a:solidFill>
                  <a:schemeClr val="bg1"/>
                </a:solidFill>
              </a:rPr>
              <a:t>do not use them. These layouts are not part of our corporate template.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66478E-CC82-DDC4-E285-44F5186FA8EF}"/>
              </a:ext>
            </a:extLst>
          </p:cNvPr>
          <p:cNvSpPr txBox="1"/>
          <p:nvPr userDrawn="1"/>
        </p:nvSpPr>
        <p:spPr>
          <a:xfrm>
            <a:off x="719138" y="2552651"/>
            <a:ext cx="98266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0" b="1" i="1" dirty="0">
                <a:solidFill>
                  <a:schemeClr val="bg1"/>
                </a:solidFill>
              </a:rPr>
              <a:t>Do not use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D99491-12E6-F691-C3B6-1E56D3E5BEA5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CE8E280-940A-9CA6-05EF-30988A74A821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0B93E5-EC9B-1CC2-0E61-75FEB63B4820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01A1C46-3C4F-8189-EA0E-23635248B2F4}"/>
              </a:ext>
            </a:extLst>
          </p:cNvPr>
          <p:cNvSpPr txBox="1"/>
          <p:nvPr userDrawn="1"/>
        </p:nvSpPr>
        <p:spPr>
          <a:xfrm>
            <a:off x="719138" y="5142277"/>
            <a:ext cx="107521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00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algn="ctr">
              <a:spcAft>
                <a:spcPts val="600"/>
              </a:spcAft>
            </a:pPr>
            <a:r>
              <a:rPr lang="en-GB" sz="2000" dirty="0">
                <a:solidFill>
                  <a:schemeClr val="bg1"/>
                </a:solidFill>
              </a:rPr>
              <a:t>Also notice: Layouts after this might contain potential confidential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2577398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40FC8-58E5-9DBB-6FC3-555242B27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BCAAA-EB9E-E445-48DE-38C60005B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95F00A-F51A-A7B2-2656-D66E59D1A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1615C-B02B-D8EA-4755-B14F43873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CC75A-B60A-5B4E-A8D2-4B1A9B367557}" type="datetime1">
              <a:rPr lang="en-US" smtClean="0"/>
              <a:t>4/4/25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6EBED-A1F8-3F61-EE63-C91D77D35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tinyurl.com/ICHPS2025Mixed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8F522-902D-44CC-777D-506FC9A8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D4ED5-DB7E-AD42-80BA-64D09815C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81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">
    <p:bg>
      <p:bgPr>
        <a:gradFill>
          <a:gsLst>
            <a:gs pos="86000">
              <a:srgbClr val="1F538F"/>
            </a:gs>
            <a:gs pos="60000">
              <a:schemeClr val="accent1"/>
            </a:gs>
            <a:gs pos="100000">
              <a:schemeClr val="accent3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1D420-908F-5B61-4A62-D08775D7B2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138" y="720000"/>
            <a:ext cx="3344400" cy="5414400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60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Agenda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A4E47-E74D-FD10-F0BD-556D34D4E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DEA8E7-5F55-4A60-8EF9-470692FC563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0091B6-D998-5867-4730-E29A7BBC327C}"/>
              </a:ext>
            </a:extLst>
          </p:cNvPr>
          <p:cNvCxnSpPr>
            <a:cxnSpLocks/>
          </p:cNvCxnSpPr>
          <p:nvPr userDrawn="1"/>
        </p:nvCxnSpPr>
        <p:spPr>
          <a:xfrm>
            <a:off x="4254919" y="719138"/>
            <a:ext cx="0" cy="5418137"/>
          </a:xfrm>
          <a:prstGeom prst="line">
            <a:avLst/>
          </a:prstGeom>
          <a:ln w="254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3FDBB6-507E-07B9-8F7A-2FF96DCC72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3200" y="720000"/>
            <a:ext cx="504000" cy="54144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none">
                <a:solidFill>
                  <a:srgbClr val="9EC3E1"/>
                </a:solidFill>
                <a:latin typeface="+mj-lt"/>
              </a:defRPr>
            </a:lvl1pPr>
            <a:lvl2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None/>
              <a:defRPr sz="1800" b="1" cap="none">
                <a:solidFill>
                  <a:srgbClr val="9EC3E1"/>
                </a:solidFill>
                <a:latin typeface="+mj-lt"/>
              </a:defRPr>
            </a:lvl2pPr>
            <a:lvl3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None/>
              <a:defRPr sz="1800" b="1" cap="none">
                <a:solidFill>
                  <a:srgbClr val="9EC3E1"/>
                </a:solidFill>
                <a:latin typeface="+mj-lt"/>
              </a:defRPr>
            </a:lvl3pPr>
            <a:lvl4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None/>
              <a:defRPr sz="1800" b="1" cap="none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none">
                <a:solidFill>
                  <a:srgbClr val="9EC3E1"/>
                </a:solidFill>
                <a:latin typeface="+mj-lt"/>
              </a:defRPr>
            </a:lvl5pPr>
            <a:lvl6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none">
                <a:solidFill>
                  <a:srgbClr val="9EC3E1"/>
                </a:solidFill>
                <a:latin typeface="+mj-lt"/>
              </a:defRPr>
            </a:lvl6pPr>
            <a:lvl7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none">
                <a:solidFill>
                  <a:srgbClr val="9EC3E1"/>
                </a:solidFill>
                <a:latin typeface="+mj-lt"/>
              </a:defRPr>
            </a:lvl7pPr>
            <a:lvl8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none">
                <a:solidFill>
                  <a:schemeClr val="accent3"/>
                </a:solidFill>
                <a:latin typeface="+mj-lt"/>
              </a:defRPr>
            </a:lvl8pPr>
            <a:lvl9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cap="none">
                <a:solidFill>
                  <a:srgbClr val="9EC3E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0BD2689-42EB-47E4-CA47-227CF851A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0800" y="720000"/>
            <a:ext cx="5968800" cy="5414400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None/>
              <a:defRPr sz="1800" b="0" cap="all">
                <a:solidFill>
                  <a:schemeClr val="bg1"/>
                </a:solidFill>
                <a:latin typeface="+mj-lt"/>
              </a:defRPr>
            </a:lvl2pPr>
            <a:lvl3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None/>
              <a:defRPr sz="1800" b="0" cap="all">
                <a:solidFill>
                  <a:schemeClr val="bg1"/>
                </a:solidFill>
                <a:latin typeface="+mj-lt"/>
              </a:defRPr>
            </a:lvl3pPr>
            <a:lvl4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None/>
              <a:defRPr sz="1800" b="0" cap="all">
                <a:solidFill>
                  <a:schemeClr val="bg1"/>
                </a:solidFill>
                <a:latin typeface="+mj-lt"/>
              </a:defRPr>
            </a:lvl4pPr>
            <a:lvl5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bg1"/>
                </a:solidFill>
                <a:latin typeface="+mj-lt"/>
              </a:defRPr>
            </a:lvl5pPr>
            <a:lvl6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bg1"/>
                </a:solidFill>
                <a:latin typeface="+mj-lt"/>
              </a:defRPr>
            </a:lvl6pPr>
            <a:lvl7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bg1"/>
                </a:solidFill>
                <a:latin typeface="+mj-lt"/>
              </a:defRPr>
            </a:lvl7pPr>
            <a:lvl8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bg1"/>
                </a:solidFill>
                <a:latin typeface="+mj-lt"/>
              </a:defRPr>
            </a:lvl8pPr>
            <a:lvl9pPr marL="0" indent="0">
              <a:lnSpc>
                <a:spcPct val="180000"/>
              </a:lnSpc>
              <a:spcBef>
                <a:spcPts val="25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cap="all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add agenda point, one line</a:t>
            </a:r>
          </a:p>
        </p:txBody>
      </p:sp>
      <p:sp>
        <p:nvSpPr>
          <p:cNvPr id="9" name="Guides" hidden="1">
            <a:extLst>
              <a:ext uri="{FF2B5EF4-FFF2-40B4-BE49-F238E27FC236}">
                <a16:creationId xmlns:a16="http://schemas.microsoft.com/office/drawing/2014/main" id="{F71C5786-03E4-BADA-2C63-BC735E4C49C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2090953625" name="Picture 2" descr="{&quot;templafy&quot;:{&quot;id&quot;:&quot;56a6420a-dc80-4e1c-b747-e80c04b693e1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  <p:sp>
        <p:nvSpPr>
          <p:cNvPr id="10" name="Footers" descr="{&quot;templafy&quot;:{&quot;id&quot;:&quot;756ef90b-4594-465a-8b5f-38a3c8ca7f62&quot;}}">
            <a:extLst>
              <a:ext uri="{FF2B5EF4-FFF2-40B4-BE49-F238E27FC236}">
                <a16:creationId xmlns:a16="http://schemas.microsoft.com/office/drawing/2014/main" id="{EEF98E8D-99B9-1350-CE5D-F9AA9BE7E2C5}"/>
              </a:ext>
            </a:extLst>
          </p:cNvPr>
          <p:cNvSpPr/>
          <p:nvPr userDrawn="1"/>
        </p:nvSpPr>
        <p:spPr>
          <a:xfrm>
            <a:off x="493669" y="6439469"/>
            <a:ext cx="7429599" cy="18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/>
          <a:p>
            <a:pPr lvl="0" algn="l"/>
            <a:r>
              <a:rPr lang="en-GB" sz="800" noProof="0" dirty="0">
                <a:solidFill>
                  <a:schemeClr val="bg1"/>
                </a:solidFill>
              </a:rPr>
              <a:t>Department of Biostatistics, Epidemiology and Informatics  |  Perelman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829798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59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10A4-2986-80A9-9E36-891BFD39B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1A438-8F6C-F1E9-EFAC-784F33148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A25E4C-AFA4-7E14-67AC-285BB6E8A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192B29-5094-2837-089E-619A7A032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72F7C8-A283-B699-C9E4-9DBCE7E0A6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1BB99-B4E9-38F0-C107-C9BA9EDD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629A6-0265-0145-96AC-60A1C1F7A9F3}" type="datetime1">
              <a:rPr lang="en-US" smtClean="0"/>
              <a:t>4/4/25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EB48B-D6EB-DE38-A7A6-51C4E89F6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tinyurl.com/ICHPS2025Mixed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FE201D-8311-C7A2-B861-7B7F729D2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D4ED5-DB7E-AD42-80BA-64D09815C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76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554E8-F7AC-6010-B143-0AF26AA62E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2070000"/>
            <a:ext cx="7408800" cy="4068000"/>
          </a:xfrm>
        </p:spPr>
        <p:txBody>
          <a:bodyPr anchor="t" anchorCtr="0">
            <a:noAutofit/>
          </a:bodyPr>
          <a:lstStyle>
            <a:lvl1pPr algn="l">
              <a:lnSpc>
                <a:spcPct val="70000"/>
              </a:lnSpc>
              <a:defRPr sz="8800" spc="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9866B-9EF4-2877-CDF5-309DBB741F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0000" y="720000"/>
            <a:ext cx="7408800" cy="990000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800" b="1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Line top Placeholder 20">
            <a:extLst>
              <a:ext uri="{FF2B5EF4-FFF2-40B4-BE49-F238E27FC236}">
                <a16:creationId xmlns:a16="http://schemas.microsoft.com/office/drawing/2014/main" id="{A191D59F-2E4F-9DFD-FEAC-7FF6480D86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3200" cy="36000"/>
          </a:xfrm>
          <a:solidFill>
            <a:srgbClr val="990000"/>
          </a:solidFill>
          <a:ln>
            <a:solidFill>
              <a:srgbClr val="990000">
                <a:alpha val="0"/>
              </a:srgbClr>
            </a:solidFill>
          </a:ln>
        </p:spPr>
        <p:txBody>
          <a:bodyPr/>
          <a:lstStyle>
            <a:lvl1pPr marL="0" indent="0">
              <a:buNone/>
              <a:defRPr sz="600">
                <a:noFill/>
              </a:defRPr>
            </a:lvl1pPr>
            <a:lvl2pPr marL="0" indent="0">
              <a:defRPr sz="600">
                <a:noFill/>
              </a:defRPr>
            </a:lvl2pPr>
            <a:lvl3pPr marL="0" indent="0">
              <a:defRPr sz="600">
                <a:noFill/>
              </a:defRPr>
            </a:lvl3pPr>
            <a:lvl4pPr marL="0" indent="0">
              <a:defRPr sz="600">
                <a:noFill/>
              </a:defRPr>
            </a:lvl4pPr>
            <a:lvl5pPr marL="0" indent="0">
              <a:defRPr sz="6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3F47F8-2FA5-B3C4-62D6-146B019264A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Guides" hidden="1">
            <a:extLst>
              <a:ext uri="{FF2B5EF4-FFF2-40B4-BE49-F238E27FC236}">
                <a16:creationId xmlns:a16="http://schemas.microsoft.com/office/drawing/2014/main" id="{7C09ABE0-4AC7-DE98-E246-798BA091147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35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36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4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reaker B">
    <p:bg>
      <p:bgPr>
        <a:gradFill>
          <a:gsLst>
            <a:gs pos="86000">
              <a:srgbClr val="1F538F"/>
            </a:gs>
            <a:gs pos="60000">
              <a:schemeClr val="accent1"/>
            </a:gs>
            <a:gs pos="100000">
              <a:schemeClr val="accent3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554E8-F7AC-6010-B143-0AF26AA62E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2070000"/>
            <a:ext cx="7408800" cy="4068000"/>
          </a:xfrm>
        </p:spPr>
        <p:txBody>
          <a:bodyPr anchor="t" anchorCtr="0">
            <a:noAutofit/>
          </a:bodyPr>
          <a:lstStyle>
            <a:lvl1pPr algn="l">
              <a:lnSpc>
                <a:spcPct val="70000"/>
              </a:lnSpc>
              <a:defRPr sz="8800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9866B-9EF4-2877-CDF5-309DBB741F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0000" y="720000"/>
            <a:ext cx="7408800" cy="990000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800" b="1" cap="none" baseline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25D9-28BB-62F0-6672-3F2C0458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048EB2-ABBB-452B-B43B-31E8A7DFB9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Guides" hidden="1">
            <a:extLst>
              <a:ext uri="{FF2B5EF4-FFF2-40B4-BE49-F238E27FC236}">
                <a16:creationId xmlns:a16="http://schemas.microsoft.com/office/drawing/2014/main" id="{97AE78B8-0EB3-C024-37F4-F5098822352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1783036314" name="Picture 7" descr="{&quot;templafy&quot;:{&quot;id&quot;:&quot;80479175-33cb-4154-8a9d-565502c9c400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  <p:sp>
        <p:nvSpPr>
          <p:cNvPr id="4" name="Footers" descr="{&quot;templafy&quot;:{&quot;id&quot;:&quot;1b227357-0113-441e-b07e-a29b2c4f81c4&quot;}}">
            <a:extLst>
              <a:ext uri="{FF2B5EF4-FFF2-40B4-BE49-F238E27FC236}">
                <a16:creationId xmlns:a16="http://schemas.microsoft.com/office/drawing/2014/main" id="{EF2D8E63-A6AE-C7A6-2735-88585060CB06}"/>
              </a:ext>
            </a:extLst>
          </p:cNvPr>
          <p:cNvSpPr/>
          <p:nvPr userDrawn="1"/>
        </p:nvSpPr>
        <p:spPr>
          <a:xfrm>
            <a:off x="493669" y="6439469"/>
            <a:ext cx="7429599" cy="18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/>
          <a:p>
            <a:pPr lvl="0" algn="l"/>
            <a:r>
              <a:rPr lang="en-GB" sz="800" noProof="0" dirty="0">
                <a:solidFill>
                  <a:schemeClr val="bg1"/>
                </a:solidFill>
              </a:rPr>
              <a:t>Department of Biostatistics, Epidemiology and Informatics  |  Perelman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3358241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436">
          <p15:clr>
            <a:srgbClr val="FF96F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reaker 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554E8-F7AC-6010-B143-0AF26AA6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54800"/>
            <a:ext cx="10749600" cy="1108800"/>
          </a:xfrm>
        </p:spPr>
        <p:txBody>
          <a:bodyPr anchor="b">
            <a:no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9866B-9EF4-2877-CDF5-309DBB741F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0000" y="3959999"/>
            <a:ext cx="10749600" cy="457200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cap="all" spc="200" baseline="0">
                <a:solidFill>
                  <a:schemeClr val="accent3"/>
                </a:solidFill>
                <a:latin typeface="DM Sans 14p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25D9-28BB-62F0-6672-3F2C0458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048EB2-ABBB-452B-B43B-31E8A7DFB9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Guides" hidden="1">
            <a:extLst>
              <a:ext uri="{FF2B5EF4-FFF2-40B4-BE49-F238E27FC236}">
                <a16:creationId xmlns:a16="http://schemas.microsoft.com/office/drawing/2014/main" id="{18E4D93D-2A45-24EA-FE18-43B286D00ED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59769393" name="Picture 7" descr="{&quot;templafy&quot;:{&quot;id&quot;:&quot;18dd2866-c000-4bc4-a4fe-b4281ed1519e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36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reaker 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554E8-F7AC-6010-B143-0AF26AA6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54800"/>
            <a:ext cx="10749600" cy="1108800"/>
          </a:xfrm>
        </p:spPr>
        <p:txBody>
          <a:bodyPr anchor="b">
            <a:no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9866B-9EF4-2877-CDF5-309DBB741F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0000" y="3959998"/>
            <a:ext cx="10749600" cy="457200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cap="all" spc="2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DM Sans 14p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25D9-28BB-62F0-6672-3F2C0458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048EB2-ABBB-452B-B43B-31E8A7DFB90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Guides" hidden="1">
            <a:extLst>
              <a:ext uri="{FF2B5EF4-FFF2-40B4-BE49-F238E27FC236}">
                <a16:creationId xmlns:a16="http://schemas.microsoft.com/office/drawing/2014/main" id="{EEFCB10F-81AA-2405-D116-45EC58877181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686171578" name="Picture 7" descr="{&quot;templafy&quot;:{&quot;id&quot;:&quot;e6d7b454-1dab-40cd-999e-ecc8089d79d0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79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3">
          <p15:clr>
            <a:srgbClr val="8F8F8F"/>
          </p15:clr>
        </p15:guide>
        <p15:guide id="4" orient="horz" pos="3866">
          <p15:clr>
            <a:srgbClr val="FF96FF"/>
          </p15:clr>
        </p15:guide>
        <p15:guide id="5" pos="453">
          <p15:clr>
            <a:srgbClr val="FF96FF"/>
          </p15:clr>
        </p15:guide>
        <p15:guide id="6" pos="810">
          <p15:clr>
            <a:srgbClr val="FF96FF"/>
          </p15:clr>
        </p15:guide>
        <p15:guide id="7" pos="1036">
          <p15:clr>
            <a:srgbClr val="FF96FF"/>
          </p15:clr>
        </p15:guide>
        <p15:guide id="8" pos="1393">
          <p15:clr>
            <a:srgbClr val="FF96FF"/>
          </p15:clr>
        </p15:guide>
        <p15:guide id="9" pos="1620">
          <p15:clr>
            <a:srgbClr val="FF96FF"/>
          </p15:clr>
        </p15:guide>
        <p15:guide id="10" pos="1976">
          <p15:clr>
            <a:srgbClr val="FF96FF"/>
          </p15:clr>
        </p15:guide>
        <p15:guide id="11" pos="2203">
          <p15:clr>
            <a:srgbClr val="FF96FF"/>
          </p15:clr>
        </p15:guide>
        <p15:guide id="12" pos="2560">
          <p15:clr>
            <a:srgbClr val="FF96FF"/>
          </p15:clr>
        </p15:guide>
        <p15:guide id="13" pos="2786">
          <p15:clr>
            <a:srgbClr val="FF96FF"/>
          </p15:clr>
        </p15:guide>
        <p15:guide id="14" pos="3143">
          <p15:clr>
            <a:srgbClr val="FF96FF"/>
          </p15:clr>
        </p15:guide>
        <p15:guide id="15" pos="3370">
          <p15:clr>
            <a:srgbClr val="FF96FF"/>
          </p15:clr>
        </p15:guide>
        <p15:guide id="16" pos="3726">
          <p15:clr>
            <a:srgbClr val="FF96FF"/>
          </p15:clr>
        </p15:guide>
        <p15:guide id="17" pos="3953">
          <p15:clr>
            <a:srgbClr val="FF96FF"/>
          </p15:clr>
        </p15:guide>
        <p15:guide id="18" pos="4309">
          <p15:clr>
            <a:srgbClr val="FF96FF"/>
          </p15:clr>
        </p15:guide>
        <p15:guide id="19" pos="4536">
          <p15:clr>
            <a:srgbClr val="FF96FF"/>
          </p15:clr>
        </p15:guide>
        <p15:guide id="20" pos="4893">
          <p15:clr>
            <a:srgbClr val="FF96FF"/>
          </p15:clr>
        </p15:guide>
        <p15:guide id="21" pos="5120">
          <p15:clr>
            <a:srgbClr val="FF96FF"/>
          </p15:clr>
        </p15:guide>
        <p15:guide id="22" pos="5476">
          <p15:clr>
            <a:srgbClr val="FF96FF"/>
          </p15:clr>
        </p15:guide>
        <p15:guide id="23" pos="5703">
          <p15:clr>
            <a:srgbClr val="FF96FF"/>
          </p15:clr>
        </p15:guide>
        <p15:guide id="24" pos="6059">
          <p15:clr>
            <a:srgbClr val="FF96FF"/>
          </p15:clr>
        </p15:guide>
        <p15:guide id="25" pos="6286">
          <p15:clr>
            <a:srgbClr val="FF96FF"/>
          </p15:clr>
        </p15:guide>
        <p15:guide id="26" pos="6643">
          <p15:clr>
            <a:srgbClr val="FF96FF"/>
          </p15:clr>
        </p15:guide>
        <p15:guide id="27" pos="6869">
          <p15:clr>
            <a:srgbClr val="FF96FF"/>
          </p15:clr>
        </p15:guide>
        <p15:guide id="28" pos="7226">
          <p15:clr>
            <a:srgbClr val="FF96F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4653DF-2095-1798-1D71-96071517C202}"/>
              </a:ext>
            </a:extLst>
          </p:cNvPr>
          <p:cNvSpPr>
            <a:spLocks noGrp="1"/>
          </p:cNvSpPr>
          <p:nvPr>
            <p:ph type="title"/>
            <p:custDataLst>
              <p:tags r:id="rId52"/>
            </p:custDataLst>
          </p:nvPr>
        </p:nvSpPr>
        <p:spPr>
          <a:xfrm>
            <a:off x="719138" y="720000"/>
            <a:ext cx="10753724" cy="90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3B6BD-6FE3-BE4B-16AE-1D8275ECAA77}"/>
              </a:ext>
            </a:extLst>
          </p:cNvPr>
          <p:cNvSpPr>
            <a:spLocks noGrp="1"/>
          </p:cNvSpPr>
          <p:nvPr>
            <p:ph type="body" idx="1"/>
            <p:custDataLst>
              <p:tags r:id="rId53"/>
            </p:custDataLst>
          </p:nvPr>
        </p:nvSpPr>
        <p:spPr>
          <a:xfrm>
            <a:off x="720000" y="1713599"/>
            <a:ext cx="10752000" cy="442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Nineth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CFEF-8B6A-152F-1EE7-29B8B4C5E8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2417" y="6441068"/>
            <a:ext cx="2612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25</a:t>
            </a:r>
          </a:p>
        </p:txBody>
      </p:sp>
      <p:sp>
        <p:nvSpPr>
          <p:cNvPr id="14" name="Footers" descr="{&quot;templafy&quot;:{&quot;id&quot;:&quot;60b31f76-2dd6-492d-96cb-e7a80eee9d30&quot;}}">
            <a:extLst>
              <a:ext uri="{FF2B5EF4-FFF2-40B4-BE49-F238E27FC236}">
                <a16:creationId xmlns:a16="http://schemas.microsoft.com/office/drawing/2014/main" id="{C9D8BBB8-64ED-CEAF-3B7D-CCE7CC4C4579}"/>
              </a:ext>
            </a:extLst>
          </p:cNvPr>
          <p:cNvSpPr/>
          <p:nvPr userDrawn="1"/>
        </p:nvSpPr>
        <p:spPr>
          <a:xfrm>
            <a:off x="493669" y="6439469"/>
            <a:ext cx="7429599" cy="18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/>
          <a:lstStyle/>
          <a:p>
            <a:pPr lvl="0" algn="l"/>
            <a:r>
              <a:rPr lang="en-GB" sz="800" noProof="0" dirty="0">
                <a:solidFill>
                  <a:schemeClr val="accent1"/>
                </a:solidFill>
              </a:rPr>
              <a:t>Department of Biostatistics, Epidemiology and Informatics  |  Perelman School of Medicine</a:t>
            </a:r>
          </a:p>
        </p:txBody>
      </p:sp>
      <p:sp>
        <p:nvSpPr>
          <p:cNvPr id="19" name="Guides" hidden="1">
            <a:extLst>
              <a:ext uri="{FF2B5EF4-FFF2-40B4-BE49-F238E27FC236}">
                <a16:creationId xmlns:a16="http://schemas.microsoft.com/office/drawing/2014/main" id="{0D073D88-5C5F-430B-DE0F-D1CD684A6AE8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0" y="0"/>
            <a:ext cx="635000" cy="25400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115419959" name="Picture 3" descr="{&quot;templafy&quot;:{&quot;id&quot;:&quot;698def7e-c117-4c75-82d5-7e8e01db22be&quot;}}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8864600" y="6142849"/>
            <a:ext cx="3337567" cy="7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4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43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  <p:sldLayoutId id="2147483734" r:id="rId40"/>
    <p:sldLayoutId id="2147483735" r:id="rId41"/>
    <p:sldLayoutId id="2147483736" r:id="rId42"/>
    <p:sldLayoutId id="2147483737" r:id="rId43"/>
    <p:sldLayoutId id="2147483738" r:id="rId44"/>
    <p:sldLayoutId id="2147483739" r:id="rId45"/>
    <p:sldLayoutId id="2147483740" r:id="rId46"/>
    <p:sldLayoutId id="2147483741" r:id="rId47"/>
    <p:sldLayoutId id="2147483742" r:id="rId48"/>
    <p:sldLayoutId id="2147483744" r:id="rId49"/>
    <p:sldLayoutId id="2147483745" r:id="rId5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Domine" panose="020405030404030602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25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accent1"/>
          </a:solidFill>
          <a:latin typeface="DM Sans 14pt" pitchFamily="2" charset="77"/>
          <a:ea typeface="+mn-ea"/>
          <a:cs typeface="+mn-cs"/>
        </a:defRPr>
      </a:lvl1pPr>
      <a:lvl2pPr marL="285750" indent="-285750" algn="l" defTabSz="914400" rtl="0" eaLnBrk="1" latinLnBrk="0" hangingPunct="1">
        <a:lnSpc>
          <a:spcPct val="100000"/>
        </a:lnSpc>
        <a:spcBef>
          <a:spcPts val="400"/>
        </a:spcBef>
        <a:spcAft>
          <a:spcPts val="100"/>
        </a:spcAft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DM Sans 14pt" pitchFamily="2" charset="77"/>
          <a:ea typeface="+mn-ea"/>
          <a:cs typeface="+mn-cs"/>
        </a:defRPr>
      </a:lvl2pPr>
      <a:lvl3pPr marL="422550" indent="-28575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DM Sans 14pt" pitchFamily="2" charset="77"/>
          <a:ea typeface="+mn-ea"/>
          <a:cs typeface="+mn-cs"/>
        </a:defRPr>
      </a:lvl3pPr>
      <a:lvl4pPr marL="606150" indent="-285750" algn="l" defTabSz="914400" rtl="0" eaLnBrk="1" latinLnBrk="0" hangingPunct="1">
        <a:lnSpc>
          <a:spcPct val="100000"/>
        </a:lnSpc>
        <a:spcBef>
          <a:spcPts val="100"/>
        </a:spcBef>
        <a:spcAft>
          <a:spcPts val="300"/>
        </a:spcAft>
        <a:buClr>
          <a:srgbClr val="9EC3E1"/>
        </a:buClr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DM Sans 14pt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300"/>
        </a:spcAft>
        <a:buFont typeface="Arial" panose="020B0604020202020204" pitchFamily="34" charset="0"/>
        <a:buNone/>
        <a:defRPr sz="2400" b="1" kern="1200" cap="all" spc="200" baseline="0">
          <a:solidFill>
            <a:schemeClr val="accent2"/>
          </a:solidFill>
          <a:latin typeface="DM Sans 14pt" pitchFamily="2" charset="77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000" b="1" kern="1200">
          <a:solidFill>
            <a:schemeClr val="accent3"/>
          </a:solidFill>
          <a:latin typeface="DM Sans 14pt" pitchFamily="2" charset="77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800" b="1" kern="1200" cap="all" spc="180" baseline="0">
          <a:solidFill>
            <a:schemeClr val="accent1"/>
          </a:solidFill>
          <a:latin typeface="DM Sans 14pt" pitchFamily="2" charset="77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rgbClr val="990000"/>
          </a:solidFill>
          <a:latin typeface="DM Sans 14pt" pitchFamily="2" charset="77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i="1" kern="1200">
          <a:solidFill>
            <a:schemeClr val="accent1"/>
          </a:solidFill>
          <a:latin typeface="DM Sans 14pt" pitchFamily="2" charset="77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3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8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sv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sv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BFF94B-6EC6-1AE5-2EA6-2DD12DE20F1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81D047-19B8-7AD1-7088-87D7B9B268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>
                <a:latin typeface="Domine" panose="02040503040403060204" pitchFamily="18" charset="0"/>
              </a:rPr>
              <a:t>Design Thinking for Policy Evaluation: </a:t>
            </a:r>
            <a:r>
              <a:rPr lang="en-US" sz="4000" dirty="0">
                <a:latin typeface="Domine" panose="02040503040403060204" pitchFamily="18" charset="0"/>
              </a:rPr>
              <a:t>The Policy Trial Emulation Framework</a:t>
            </a:r>
            <a:endParaRPr lang="en-US" sz="4400" dirty="0">
              <a:latin typeface="Domine" panose="02040503040403060204" pitchFamily="18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26CC385-AE54-DE4C-DC87-5D20E5E27E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latin typeface="DM Sans 14pt" pitchFamily="2" charset="77"/>
              </a:rPr>
              <a:t>Ncsu</a:t>
            </a:r>
            <a:r>
              <a:rPr lang="en-US" dirty="0">
                <a:latin typeface="DM Sans 14pt" pitchFamily="2" charset="77"/>
              </a:rPr>
              <a:t> Department of statistics seminar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52BC8D-92AF-9784-8DFD-8E255CF4D8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0000" y="5292762"/>
            <a:ext cx="5194300" cy="317109"/>
          </a:xfrm>
        </p:spPr>
        <p:txBody>
          <a:bodyPr/>
          <a:lstStyle/>
          <a:p>
            <a:r>
              <a:rPr lang="en-US" sz="2400" dirty="0">
                <a:latin typeface="DM Sans 14pt" pitchFamily="2" charset="77"/>
              </a:rPr>
              <a:t>Nicholas J. Seewald, Ph.D.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8BDF13-250B-5A70-4CD4-62324E4E977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5600571"/>
            <a:ext cx="5194300" cy="317109"/>
          </a:xfrm>
        </p:spPr>
        <p:txBody>
          <a:bodyPr/>
          <a:lstStyle/>
          <a:p>
            <a:r>
              <a:rPr lang="en-US" sz="1800" dirty="0">
                <a:latin typeface="DM Sans 14pt" pitchFamily="2" charset="77"/>
              </a:rPr>
              <a:t>Assistant Professor of Biostatistics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58761E-67B4-92E5-C091-00579ABF6F0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0000" y="5905323"/>
            <a:ext cx="5194300" cy="295452"/>
          </a:xfrm>
        </p:spPr>
        <p:txBody>
          <a:bodyPr/>
          <a:lstStyle/>
          <a:p>
            <a:r>
              <a:rPr lang="en-US" sz="1600" dirty="0">
                <a:latin typeface="DM Sans 14pt" pitchFamily="2" charset="77"/>
              </a:rPr>
              <a:t>April 4, 2025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636439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8541-5055-5E90-28A8-075315C0F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Policy Trial Emulation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235D0-54F5-2A26-0E0A-C036D0775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Units and eligibility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Definitions of exposure and comparison conditions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Assignment mechanism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Baseline / time zero and follow-up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Outcomes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Causal estimand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Statistical analysis and assumptions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DDC58-8793-B69C-7086-D957CF5A3A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10</a:t>
            </a:fld>
            <a:endParaRPr lang="en-US" noProof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2BED97-F77A-6119-109B-4378E956FA9D}"/>
              </a:ext>
            </a:extLst>
          </p:cNvPr>
          <p:cNvSpPr/>
          <p:nvPr/>
        </p:nvSpPr>
        <p:spPr>
          <a:xfrm>
            <a:off x="9116658" y="3429000"/>
            <a:ext cx="1997810" cy="1876040"/>
          </a:xfrm>
          <a:custGeom>
            <a:avLst/>
            <a:gdLst>
              <a:gd name="connsiteX0" fmla="*/ 0 w 1997810"/>
              <a:gd name="connsiteY0" fmla="*/ 312680 h 1876040"/>
              <a:gd name="connsiteX1" fmla="*/ 312680 w 1997810"/>
              <a:gd name="connsiteY1" fmla="*/ 0 h 1876040"/>
              <a:gd name="connsiteX2" fmla="*/ 957732 w 1997810"/>
              <a:gd name="connsiteY2" fmla="*/ 0 h 1876040"/>
              <a:gd name="connsiteX3" fmla="*/ 1685130 w 1997810"/>
              <a:gd name="connsiteY3" fmla="*/ 0 h 1876040"/>
              <a:gd name="connsiteX4" fmla="*/ 1997810 w 1997810"/>
              <a:gd name="connsiteY4" fmla="*/ 312680 h 1876040"/>
              <a:gd name="connsiteX5" fmla="*/ 1997810 w 1997810"/>
              <a:gd name="connsiteY5" fmla="*/ 963034 h 1876040"/>
              <a:gd name="connsiteX6" fmla="*/ 1997810 w 1997810"/>
              <a:gd name="connsiteY6" fmla="*/ 1563360 h 1876040"/>
              <a:gd name="connsiteX7" fmla="*/ 1685130 w 1997810"/>
              <a:gd name="connsiteY7" fmla="*/ 1876040 h 1876040"/>
              <a:gd name="connsiteX8" fmla="*/ 1026354 w 1997810"/>
              <a:gd name="connsiteY8" fmla="*/ 1876040 h 1876040"/>
              <a:gd name="connsiteX9" fmla="*/ 312680 w 1997810"/>
              <a:gd name="connsiteY9" fmla="*/ 1876040 h 1876040"/>
              <a:gd name="connsiteX10" fmla="*/ 0 w 1997810"/>
              <a:gd name="connsiteY10" fmla="*/ 1563360 h 1876040"/>
              <a:gd name="connsiteX11" fmla="*/ 0 w 1997810"/>
              <a:gd name="connsiteY11" fmla="*/ 938020 h 1876040"/>
              <a:gd name="connsiteX12" fmla="*/ 0 w 1997810"/>
              <a:gd name="connsiteY12" fmla="*/ 312680 h 187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97810" h="1876040" extrusionOk="0">
                <a:moveTo>
                  <a:pt x="0" y="312680"/>
                </a:moveTo>
                <a:cubicBezTo>
                  <a:pt x="-10057" y="148255"/>
                  <a:pt x="104895" y="21349"/>
                  <a:pt x="312680" y="0"/>
                </a:cubicBezTo>
                <a:cubicBezTo>
                  <a:pt x="480369" y="-6681"/>
                  <a:pt x="701014" y="91"/>
                  <a:pt x="957732" y="0"/>
                </a:cubicBezTo>
                <a:cubicBezTo>
                  <a:pt x="1214450" y="-91"/>
                  <a:pt x="1430546" y="-13000"/>
                  <a:pt x="1685130" y="0"/>
                </a:cubicBezTo>
                <a:cubicBezTo>
                  <a:pt x="1865457" y="-3521"/>
                  <a:pt x="2003169" y="125582"/>
                  <a:pt x="1997810" y="312680"/>
                </a:cubicBezTo>
                <a:cubicBezTo>
                  <a:pt x="1975057" y="489342"/>
                  <a:pt x="2020920" y="774628"/>
                  <a:pt x="1997810" y="963034"/>
                </a:cubicBezTo>
                <a:cubicBezTo>
                  <a:pt x="1974700" y="1151440"/>
                  <a:pt x="1974260" y="1395103"/>
                  <a:pt x="1997810" y="1563360"/>
                </a:cubicBezTo>
                <a:cubicBezTo>
                  <a:pt x="2010347" y="1774194"/>
                  <a:pt x="1857897" y="1860048"/>
                  <a:pt x="1685130" y="1876040"/>
                </a:cubicBezTo>
                <a:cubicBezTo>
                  <a:pt x="1379971" y="1878984"/>
                  <a:pt x="1225823" y="1878130"/>
                  <a:pt x="1026354" y="1876040"/>
                </a:cubicBezTo>
                <a:cubicBezTo>
                  <a:pt x="826885" y="1873950"/>
                  <a:pt x="469287" y="1844592"/>
                  <a:pt x="312680" y="1876040"/>
                </a:cubicBezTo>
                <a:cubicBezTo>
                  <a:pt x="124476" y="1912911"/>
                  <a:pt x="-25284" y="1729778"/>
                  <a:pt x="0" y="1563360"/>
                </a:cubicBezTo>
                <a:cubicBezTo>
                  <a:pt x="17590" y="1264969"/>
                  <a:pt x="-13429" y="1069708"/>
                  <a:pt x="0" y="938020"/>
                </a:cubicBezTo>
                <a:cubicBezTo>
                  <a:pt x="13429" y="806332"/>
                  <a:pt x="-8074" y="500859"/>
                  <a:pt x="0" y="312680"/>
                </a:cubicBezTo>
                <a:close/>
              </a:path>
            </a:pathLst>
          </a:custGeom>
          <a:noFill/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3625454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Architects Daughter" pitchFamily="2" charset="0"/>
              </a:rPr>
              <a:t>This all happens </a:t>
            </a:r>
            <a:r>
              <a:rPr lang="en-US" sz="2400" b="1" dirty="0">
                <a:solidFill>
                  <a:schemeClr val="accent1"/>
                </a:solidFill>
                <a:latin typeface="Architects Daughter" pitchFamily="2" charset="0"/>
              </a:rPr>
              <a:t>before </a:t>
            </a:r>
            <a:r>
              <a:rPr lang="en-US" sz="2400" dirty="0">
                <a:solidFill>
                  <a:schemeClr val="accent1"/>
                </a:solidFill>
                <a:latin typeface="Architects Daughter" pitchFamily="2" charset="0"/>
              </a:rPr>
              <a:t>analysis!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6E8C3E3-3ACC-A9DC-6C96-3BC9B30DC104}"/>
              </a:ext>
            </a:extLst>
          </p:cNvPr>
          <p:cNvSpPr/>
          <p:nvPr/>
        </p:nvSpPr>
        <p:spPr>
          <a:xfrm>
            <a:off x="347731" y="1622460"/>
            <a:ext cx="8319154" cy="2949540"/>
          </a:xfrm>
          <a:custGeom>
            <a:avLst/>
            <a:gdLst>
              <a:gd name="connsiteX0" fmla="*/ 0 w 8319154"/>
              <a:gd name="connsiteY0" fmla="*/ 491600 h 2949540"/>
              <a:gd name="connsiteX1" fmla="*/ 491600 w 8319154"/>
              <a:gd name="connsiteY1" fmla="*/ 0 h 2949540"/>
              <a:gd name="connsiteX2" fmla="*/ 938426 w 8319154"/>
              <a:gd name="connsiteY2" fmla="*/ 0 h 2949540"/>
              <a:gd name="connsiteX3" fmla="*/ 1605331 w 8319154"/>
              <a:gd name="connsiteY3" fmla="*/ 0 h 2949540"/>
              <a:gd name="connsiteX4" fmla="*/ 2125517 w 8319154"/>
              <a:gd name="connsiteY4" fmla="*/ 0 h 2949540"/>
              <a:gd name="connsiteX5" fmla="*/ 2939141 w 8319154"/>
              <a:gd name="connsiteY5" fmla="*/ 0 h 2949540"/>
              <a:gd name="connsiteX6" fmla="*/ 3752765 w 8319154"/>
              <a:gd name="connsiteY6" fmla="*/ 0 h 2949540"/>
              <a:gd name="connsiteX7" fmla="*/ 4346310 w 8319154"/>
              <a:gd name="connsiteY7" fmla="*/ 0 h 2949540"/>
              <a:gd name="connsiteX8" fmla="*/ 4793137 w 8319154"/>
              <a:gd name="connsiteY8" fmla="*/ 0 h 2949540"/>
              <a:gd name="connsiteX9" fmla="*/ 5533401 w 8319154"/>
              <a:gd name="connsiteY9" fmla="*/ 0 h 2949540"/>
              <a:gd name="connsiteX10" fmla="*/ 6273666 w 8319154"/>
              <a:gd name="connsiteY10" fmla="*/ 0 h 2949540"/>
              <a:gd name="connsiteX11" fmla="*/ 7087290 w 8319154"/>
              <a:gd name="connsiteY11" fmla="*/ 0 h 2949540"/>
              <a:gd name="connsiteX12" fmla="*/ 7827554 w 8319154"/>
              <a:gd name="connsiteY12" fmla="*/ 0 h 2949540"/>
              <a:gd name="connsiteX13" fmla="*/ 8319154 w 8319154"/>
              <a:gd name="connsiteY13" fmla="*/ 491600 h 2949540"/>
              <a:gd name="connsiteX14" fmla="*/ 8319154 w 8319154"/>
              <a:gd name="connsiteY14" fmla="*/ 1186373 h 2949540"/>
              <a:gd name="connsiteX15" fmla="*/ 8319154 w 8319154"/>
              <a:gd name="connsiteY15" fmla="*/ 1861484 h 2949540"/>
              <a:gd name="connsiteX16" fmla="*/ 8319154 w 8319154"/>
              <a:gd name="connsiteY16" fmla="*/ 2457940 h 2949540"/>
              <a:gd name="connsiteX17" fmla="*/ 7827554 w 8319154"/>
              <a:gd name="connsiteY17" fmla="*/ 2949540 h 2949540"/>
              <a:gd name="connsiteX18" fmla="*/ 7307368 w 8319154"/>
              <a:gd name="connsiteY18" fmla="*/ 2949540 h 2949540"/>
              <a:gd name="connsiteX19" fmla="*/ 6567104 w 8319154"/>
              <a:gd name="connsiteY19" fmla="*/ 2949540 h 2949540"/>
              <a:gd name="connsiteX20" fmla="*/ 5973558 w 8319154"/>
              <a:gd name="connsiteY20" fmla="*/ 2949540 h 2949540"/>
              <a:gd name="connsiteX21" fmla="*/ 5453373 w 8319154"/>
              <a:gd name="connsiteY21" fmla="*/ 2949540 h 2949540"/>
              <a:gd name="connsiteX22" fmla="*/ 4859827 w 8319154"/>
              <a:gd name="connsiteY22" fmla="*/ 2949540 h 2949540"/>
              <a:gd name="connsiteX23" fmla="*/ 4119563 w 8319154"/>
              <a:gd name="connsiteY23" fmla="*/ 2949540 h 2949540"/>
              <a:gd name="connsiteX24" fmla="*/ 3526017 w 8319154"/>
              <a:gd name="connsiteY24" fmla="*/ 2949540 h 2949540"/>
              <a:gd name="connsiteX25" fmla="*/ 2859112 w 8319154"/>
              <a:gd name="connsiteY25" fmla="*/ 2949540 h 2949540"/>
              <a:gd name="connsiteX26" fmla="*/ 2045488 w 8319154"/>
              <a:gd name="connsiteY26" fmla="*/ 2949540 h 2949540"/>
              <a:gd name="connsiteX27" fmla="*/ 1525303 w 8319154"/>
              <a:gd name="connsiteY27" fmla="*/ 2949540 h 2949540"/>
              <a:gd name="connsiteX28" fmla="*/ 491600 w 8319154"/>
              <a:gd name="connsiteY28" fmla="*/ 2949540 h 2949540"/>
              <a:gd name="connsiteX29" fmla="*/ 0 w 8319154"/>
              <a:gd name="connsiteY29" fmla="*/ 2457940 h 2949540"/>
              <a:gd name="connsiteX30" fmla="*/ 0 w 8319154"/>
              <a:gd name="connsiteY30" fmla="*/ 1802493 h 2949540"/>
              <a:gd name="connsiteX31" fmla="*/ 0 w 8319154"/>
              <a:gd name="connsiteY31" fmla="*/ 1127383 h 2949540"/>
              <a:gd name="connsiteX32" fmla="*/ 0 w 8319154"/>
              <a:gd name="connsiteY32" fmla="*/ 491600 h 294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319154" h="2949540" extrusionOk="0">
                <a:moveTo>
                  <a:pt x="0" y="491600"/>
                </a:moveTo>
                <a:cubicBezTo>
                  <a:pt x="-50325" y="261442"/>
                  <a:pt x="167599" y="31934"/>
                  <a:pt x="491600" y="0"/>
                </a:cubicBezTo>
                <a:cubicBezTo>
                  <a:pt x="675756" y="9220"/>
                  <a:pt x="787974" y="5724"/>
                  <a:pt x="938426" y="0"/>
                </a:cubicBezTo>
                <a:cubicBezTo>
                  <a:pt x="1088878" y="-5724"/>
                  <a:pt x="1450947" y="-20605"/>
                  <a:pt x="1605331" y="0"/>
                </a:cubicBezTo>
                <a:cubicBezTo>
                  <a:pt x="1759715" y="20605"/>
                  <a:pt x="1991058" y="-22937"/>
                  <a:pt x="2125517" y="0"/>
                </a:cubicBezTo>
                <a:cubicBezTo>
                  <a:pt x="2259976" y="22937"/>
                  <a:pt x="2561047" y="19124"/>
                  <a:pt x="2939141" y="0"/>
                </a:cubicBezTo>
                <a:cubicBezTo>
                  <a:pt x="3317235" y="-19124"/>
                  <a:pt x="3517691" y="11595"/>
                  <a:pt x="3752765" y="0"/>
                </a:cubicBezTo>
                <a:cubicBezTo>
                  <a:pt x="3987839" y="-11595"/>
                  <a:pt x="4188905" y="-18760"/>
                  <a:pt x="4346310" y="0"/>
                </a:cubicBezTo>
                <a:cubicBezTo>
                  <a:pt x="4503716" y="18760"/>
                  <a:pt x="4696468" y="16472"/>
                  <a:pt x="4793137" y="0"/>
                </a:cubicBezTo>
                <a:cubicBezTo>
                  <a:pt x="4889806" y="-16472"/>
                  <a:pt x="5172749" y="-24162"/>
                  <a:pt x="5533401" y="0"/>
                </a:cubicBezTo>
                <a:cubicBezTo>
                  <a:pt x="5894053" y="24162"/>
                  <a:pt x="6087414" y="6130"/>
                  <a:pt x="6273666" y="0"/>
                </a:cubicBezTo>
                <a:cubicBezTo>
                  <a:pt x="6459918" y="-6130"/>
                  <a:pt x="6805927" y="5884"/>
                  <a:pt x="7087290" y="0"/>
                </a:cubicBezTo>
                <a:cubicBezTo>
                  <a:pt x="7368653" y="-5884"/>
                  <a:pt x="7661796" y="18403"/>
                  <a:pt x="7827554" y="0"/>
                </a:cubicBezTo>
                <a:cubicBezTo>
                  <a:pt x="8120789" y="9056"/>
                  <a:pt x="8314615" y="211516"/>
                  <a:pt x="8319154" y="491600"/>
                </a:cubicBezTo>
                <a:cubicBezTo>
                  <a:pt x="8334961" y="661428"/>
                  <a:pt x="8292992" y="940204"/>
                  <a:pt x="8319154" y="1186373"/>
                </a:cubicBezTo>
                <a:cubicBezTo>
                  <a:pt x="8345316" y="1432542"/>
                  <a:pt x="8316554" y="1691800"/>
                  <a:pt x="8319154" y="1861484"/>
                </a:cubicBezTo>
                <a:cubicBezTo>
                  <a:pt x="8321754" y="2031168"/>
                  <a:pt x="8348185" y="2229537"/>
                  <a:pt x="8319154" y="2457940"/>
                </a:cubicBezTo>
                <a:cubicBezTo>
                  <a:pt x="8356088" y="2738246"/>
                  <a:pt x="8139607" y="2940898"/>
                  <a:pt x="7827554" y="2949540"/>
                </a:cubicBezTo>
                <a:cubicBezTo>
                  <a:pt x="7651723" y="2927406"/>
                  <a:pt x="7415063" y="2964476"/>
                  <a:pt x="7307368" y="2949540"/>
                </a:cubicBezTo>
                <a:cubicBezTo>
                  <a:pt x="7199673" y="2934604"/>
                  <a:pt x="6927139" y="2978803"/>
                  <a:pt x="6567104" y="2949540"/>
                </a:cubicBezTo>
                <a:cubicBezTo>
                  <a:pt x="6207069" y="2920277"/>
                  <a:pt x="6108398" y="2973897"/>
                  <a:pt x="5973558" y="2949540"/>
                </a:cubicBezTo>
                <a:cubicBezTo>
                  <a:pt x="5838718" y="2925183"/>
                  <a:pt x="5625623" y="2931589"/>
                  <a:pt x="5453373" y="2949540"/>
                </a:cubicBezTo>
                <a:cubicBezTo>
                  <a:pt x="5281124" y="2967491"/>
                  <a:pt x="5008089" y="2925317"/>
                  <a:pt x="4859827" y="2949540"/>
                </a:cubicBezTo>
                <a:cubicBezTo>
                  <a:pt x="4711565" y="2973763"/>
                  <a:pt x="4335545" y="2951241"/>
                  <a:pt x="4119563" y="2949540"/>
                </a:cubicBezTo>
                <a:cubicBezTo>
                  <a:pt x="3903581" y="2947839"/>
                  <a:pt x="3768293" y="2952664"/>
                  <a:pt x="3526017" y="2949540"/>
                </a:cubicBezTo>
                <a:cubicBezTo>
                  <a:pt x="3283741" y="2946416"/>
                  <a:pt x="3020677" y="2943253"/>
                  <a:pt x="2859112" y="2949540"/>
                </a:cubicBezTo>
                <a:cubicBezTo>
                  <a:pt x="2697548" y="2955827"/>
                  <a:pt x="2441271" y="2928328"/>
                  <a:pt x="2045488" y="2949540"/>
                </a:cubicBezTo>
                <a:cubicBezTo>
                  <a:pt x="1649705" y="2970752"/>
                  <a:pt x="1777639" y="2929637"/>
                  <a:pt x="1525303" y="2949540"/>
                </a:cubicBezTo>
                <a:cubicBezTo>
                  <a:pt x="1272968" y="2969443"/>
                  <a:pt x="723311" y="2948908"/>
                  <a:pt x="491600" y="2949540"/>
                </a:cubicBezTo>
                <a:cubicBezTo>
                  <a:pt x="165292" y="2918331"/>
                  <a:pt x="9693" y="2731525"/>
                  <a:pt x="0" y="2457940"/>
                </a:cubicBezTo>
                <a:cubicBezTo>
                  <a:pt x="-26753" y="2157023"/>
                  <a:pt x="9210" y="2059891"/>
                  <a:pt x="0" y="1802493"/>
                </a:cubicBezTo>
                <a:cubicBezTo>
                  <a:pt x="-9210" y="1545095"/>
                  <a:pt x="-28362" y="1347924"/>
                  <a:pt x="0" y="1127383"/>
                </a:cubicBezTo>
                <a:cubicBezTo>
                  <a:pt x="28362" y="906842"/>
                  <a:pt x="-16676" y="666200"/>
                  <a:pt x="0" y="491600"/>
                </a:cubicBezTo>
                <a:close/>
              </a:path>
            </a:pathLst>
          </a:custGeom>
          <a:noFill/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3625454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1"/>
              </a:solidFill>
              <a:latin typeface="Architects Daughter" pitchFamily="2" charset="0"/>
            </a:endParaRPr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73ABBBAB-9CA4-BEA2-C888-B4B4D1B8F840}"/>
              </a:ext>
            </a:extLst>
          </p:cNvPr>
          <p:cNvCxnSpPr>
            <a:cxnSpLocks/>
            <a:stCxn id="5" idx="1"/>
            <a:endCxn id="6" idx="3"/>
          </p:cNvCxnSpPr>
          <p:nvPr/>
        </p:nvCxnSpPr>
        <p:spPr>
          <a:xfrm rot="10800000">
            <a:off x="8666886" y="3097230"/>
            <a:ext cx="449773" cy="1269790"/>
          </a:xfrm>
          <a:prstGeom prst="curvedConnector3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93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DD4DF6-9717-6474-6A72-A6923F780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Units &amp; Eligibility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BA5539-7321-3FFD-7C4F-B37D528FF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are we studying?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BEE9B-ABDF-00D9-D8DC-ACAC70EAA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96030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EFF12-D758-59A4-BCC4-CF9FD1A8B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Units and Eligibility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EA099-B3FA-9B28-8379-BBD7C91154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Policy evaluations must consider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“Policy-level” units that could implement the policy or comparison condition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“Impact-level” units that the policy is designed to affect and on which outcomes are measured.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policy- and impact-level units are different, policy evaluations would emulate </a:t>
            </a:r>
            <a:r>
              <a:rPr lang="en-US" i="1" dirty="0"/>
              <a:t>cluster-randomized</a:t>
            </a:r>
            <a:r>
              <a:rPr lang="en-US" dirty="0"/>
              <a:t> trials.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95D9A7-236C-1E3A-54D8-ECF18B77E2AB}"/>
              </a:ext>
            </a:extLst>
          </p:cNvPr>
          <p:cNvGrpSpPr/>
          <p:nvPr/>
        </p:nvGrpSpPr>
        <p:grpSpPr>
          <a:xfrm>
            <a:off x="7180554" y="2286482"/>
            <a:ext cx="4294891" cy="1325564"/>
            <a:chOff x="7465671" y="1825626"/>
            <a:chExt cx="3472405" cy="132556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3A6D9C2-4146-B13D-D214-BA7A379DFE52}"/>
                </a:ext>
              </a:extLst>
            </p:cNvPr>
            <p:cNvSpPr/>
            <p:nvPr/>
          </p:nvSpPr>
          <p:spPr>
            <a:xfrm>
              <a:off x="7465671" y="1825626"/>
              <a:ext cx="3472405" cy="132556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DM Sans 14pt" pitchFamily="2" charset="77"/>
              </a:endParaRPr>
            </a:p>
            <a:p>
              <a:pPr algn="ctr"/>
              <a:endParaRPr lang="en-US" dirty="0">
                <a:latin typeface="DM Sans 14pt" pitchFamily="2" charset="77"/>
              </a:endParaRPr>
            </a:p>
          </p:txBody>
        </p:sp>
        <p:pic>
          <p:nvPicPr>
            <p:cNvPr id="12" name="Graphic 11" descr="Court with solid fill">
              <a:extLst>
                <a:ext uri="{FF2B5EF4-FFF2-40B4-BE49-F238E27FC236}">
                  <a16:creationId xmlns:a16="http://schemas.microsoft.com/office/drawing/2014/main" id="{44A78C82-A6E3-A3F6-9AD5-57C917D41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68820" y="1949772"/>
              <a:ext cx="666106" cy="66610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14C0FE-6C0D-1BA0-D2CC-AC9F7B6F7730}"/>
              </a:ext>
            </a:extLst>
          </p:cNvPr>
          <p:cNvGrpSpPr/>
          <p:nvPr/>
        </p:nvGrpSpPr>
        <p:grpSpPr>
          <a:xfrm>
            <a:off x="7164729" y="3709180"/>
            <a:ext cx="1403149" cy="1325564"/>
            <a:chOff x="7465671" y="3570284"/>
            <a:chExt cx="1403149" cy="1325564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56B5BDD-2B66-AB09-1315-B069E9D81060}"/>
                </a:ext>
              </a:extLst>
            </p:cNvPr>
            <p:cNvSpPr/>
            <p:nvPr/>
          </p:nvSpPr>
          <p:spPr>
            <a:xfrm>
              <a:off x="7465671" y="3570284"/>
              <a:ext cx="1403149" cy="132556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DM Sans 14pt" pitchFamily="2" charset="77"/>
              </a:endParaRPr>
            </a:p>
            <a:p>
              <a:pPr algn="ctr"/>
              <a:endParaRPr lang="en-US" dirty="0">
                <a:latin typeface="DM Sans 14pt" pitchFamily="2" charset="77"/>
              </a:endParaRPr>
            </a:p>
            <a:p>
              <a:pPr algn="ctr"/>
              <a:r>
                <a:rPr lang="en-US" dirty="0">
                  <a:latin typeface="DM Sans 14pt" pitchFamily="2" charset="77"/>
                </a:rPr>
                <a:t>Impact-Level Unit</a:t>
              </a:r>
            </a:p>
          </p:txBody>
        </p:sp>
        <p:pic>
          <p:nvPicPr>
            <p:cNvPr id="20" name="Graphic 19" descr="Man with solid fill">
              <a:extLst>
                <a:ext uri="{FF2B5EF4-FFF2-40B4-BE49-F238E27FC236}">
                  <a16:creationId xmlns:a16="http://schemas.microsoft.com/office/drawing/2014/main" id="{85954D2C-3408-59E8-204A-A40AD26FD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68395" y="3635366"/>
              <a:ext cx="597700" cy="597700"/>
            </a:xfrm>
            <a:prstGeom prst="rect">
              <a:avLst/>
            </a:prstGeom>
          </p:spPr>
        </p:pic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535BD40-B6C7-400C-C5B5-367F5323D9DC}"/>
              </a:ext>
            </a:extLst>
          </p:cNvPr>
          <p:cNvSpPr/>
          <p:nvPr/>
        </p:nvSpPr>
        <p:spPr>
          <a:xfrm>
            <a:off x="8610600" y="3709180"/>
            <a:ext cx="1403149" cy="13255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DM Sans 14pt" pitchFamily="2" charset="77"/>
            </a:endParaRPr>
          </a:p>
          <a:p>
            <a:pPr algn="ctr"/>
            <a:endParaRPr lang="en-US" dirty="0">
              <a:latin typeface="DM Sans 14pt" pitchFamily="2" charset="77"/>
            </a:endParaRPr>
          </a:p>
          <a:p>
            <a:pPr algn="ctr"/>
            <a:r>
              <a:rPr lang="en-US" dirty="0">
                <a:latin typeface="DM Sans 14pt" pitchFamily="2" charset="77"/>
              </a:rPr>
              <a:t>Impact-Level Unit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65E16B0-A170-D07D-01D3-3CCE6813C2FF}"/>
              </a:ext>
            </a:extLst>
          </p:cNvPr>
          <p:cNvGrpSpPr/>
          <p:nvPr/>
        </p:nvGrpSpPr>
        <p:grpSpPr>
          <a:xfrm>
            <a:off x="10056471" y="3709180"/>
            <a:ext cx="1403149" cy="1325564"/>
            <a:chOff x="7465671" y="3570284"/>
            <a:chExt cx="1403149" cy="1325564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A0DD676-CF2E-84A3-6403-AB43FF9233D3}"/>
                </a:ext>
              </a:extLst>
            </p:cNvPr>
            <p:cNvSpPr/>
            <p:nvPr/>
          </p:nvSpPr>
          <p:spPr>
            <a:xfrm>
              <a:off x="7465671" y="3570284"/>
              <a:ext cx="1403149" cy="132556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DM Sans 14pt" pitchFamily="2" charset="77"/>
              </a:endParaRPr>
            </a:p>
            <a:p>
              <a:pPr algn="ctr"/>
              <a:endParaRPr lang="en-US" dirty="0">
                <a:latin typeface="DM Sans 14pt" pitchFamily="2" charset="77"/>
              </a:endParaRPr>
            </a:p>
            <a:p>
              <a:pPr algn="ctr"/>
              <a:r>
                <a:rPr lang="en-US" dirty="0">
                  <a:latin typeface="DM Sans 14pt" pitchFamily="2" charset="77"/>
                </a:rPr>
                <a:t>Impact-Level Unit</a:t>
              </a:r>
            </a:p>
          </p:txBody>
        </p:sp>
        <p:pic>
          <p:nvPicPr>
            <p:cNvPr id="28" name="Graphic 27" descr="Man with solid fill">
              <a:extLst>
                <a:ext uri="{FF2B5EF4-FFF2-40B4-BE49-F238E27FC236}">
                  <a16:creationId xmlns:a16="http://schemas.microsoft.com/office/drawing/2014/main" id="{62140770-E48D-D622-77E9-450D4F2CD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68395" y="3635366"/>
              <a:ext cx="597700" cy="597700"/>
            </a:xfrm>
            <a:prstGeom prst="rect">
              <a:avLst/>
            </a:prstGeom>
          </p:spPr>
        </p:pic>
      </p:grpSp>
      <p:pic>
        <p:nvPicPr>
          <p:cNvPr id="30" name="Graphic 29" descr="Woman with solid fill">
            <a:extLst>
              <a:ext uri="{FF2B5EF4-FFF2-40B4-BE49-F238E27FC236}">
                <a16:creationId xmlns:a16="http://schemas.microsoft.com/office/drawing/2014/main" id="{89CFEA6D-3574-F5D8-3344-604BC0E906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02254" y="3747366"/>
            <a:ext cx="651492" cy="6514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B50BC3F-5159-3F2E-6C41-5F333694A9C4}"/>
              </a:ext>
            </a:extLst>
          </p:cNvPr>
          <p:cNvSpPr txBox="1"/>
          <p:nvPr/>
        </p:nvSpPr>
        <p:spPr>
          <a:xfrm>
            <a:off x="7164729" y="3148820"/>
            <a:ext cx="432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DM Sans 14pt" pitchFamily="2" charset="77"/>
              </a:rPr>
              <a:t>Policy-Level Unit</a:t>
            </a:r>
          </a:p>
        </p:txBody>
      </p:sp>
    </p:spTree>
    <p:extLst>
      <p:ext uri="{BB962C8B-B14F-4D97-AF65-F5344CB8AC3E}">
        <p14:creationId xmlns:p14="http://schemas.microsoft.com/office/powerpoint/2010/main" val="1107000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31C90-45DF-3163-3D35-ED296078B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1F744-635A-EF5A-5915-364BFD908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Units and Eligibility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1C3A3-BB13-5706-438C-B59E834966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Policy evaluations must consider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“Policy-level” units that could implement the policy or comparison condition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“Impact-level” units that the policy is designed to affect and on which outcomes are measured.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policy- and impact-level units are different, policy evaluations would emulate </a:t>
            </a:r>
            <a:r>
              <a:rPr lang="en-US" i="1" dirty="0"/>
              <a:t>cluster-randomized</a:t>
            </a:r>
            <a:r>
              <a:rPr lang="en-US" dirty="0"/>
              <a:t> trials.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200F9A-AEE7-D861-079E-49770ABD2F62}"/>
              </a:ext>
            </a:extLst>
          </p:cNvPr>
          <p:cNvGrpSpPr/>
          <p:nvPr/>
        </p:nvGrpSpPr>
        <p:grpSpPr>
          <a:xfrm>
            <a:off x="7192128" y="2597903"/>
            <a:ext cx="4294891" cy="1662194"/>
            <a:chOff x="7465671" y="1657311"/>
            <a:chExt cx="3472405" cy="166219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47ED8A7-6279-21BD-B29E-64484B877DB7}"/>
                </a:ext>
              </a:extLst>
            </p:cNvPr>
            <p:cNvSpPr/>
            <p:nvPr/>
          </p:nvSpPr>
          <p:spPr>
            <a:xfrm>
              <a:off x="7465671" y="1657311"/>
              <a:ext cx="3472405" cy="166219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pic>
          <p:nvPicPr>
            <p:cNvPr id="12" name="Graphic 11" descr="Court with solid fill">
              <a:extLst>
                <a:ext uri="{FF2B5EF4-FFF2-40B4-BE49-F238E27FC236}">
                  <a16:creationId xmlns:a16="http://schemas.microsoft.com/office/drawing/2014/main" id="{3F431346-A411-1496-30AB-964C6B9A8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68820" y="1851720"/>
              <a:ext cx="666106" cy="666106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4534435-BEFC-35E1-D5C0-5B92B7AB9DC6}"/>
              </a:ext>
            </a:extLst>
          </p:cNvPr>
          <p:cNvSpPr txBox="1"/>
          <p:nvPr/>
        </p:nvSpPr>
        <p:spPr>
          <a:xfrm>
            <a:off x="7203703" y="3532849"/>
            <a:ext cx="42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DM Sans 14pt" pitchFamily="2" charset="77"/>
              </a:rPr>
              <a:t>Policy-Level Unit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A47B46-9E82-E5E4-0BF1-C0828F841A47}"/>
              </a:ext>
            </a:extLst>
          </p:cNvPr>
          <p:cNvSpPr txBox="1"/>
          <p:nvPr/>
        </p:nvSpPr>
        <p:spPr>
          <a:xfrm>
            <a:off x="7203703" y="3786941"/>
            <a:ext cx="42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DM Sans 14pt" pitchFamily="2" charset="77"/>
              </a:rPr>
              <a:t>Impact-Level Unit</a:t>
            </a:r>
          </a:p>
        </p:txBody>
      </p:sp>
    </p:spTree>
    <p:extLst>
      <p:ext uri="{BB962C8B-B14F-4D97-AF65-F5344CB8AC3E}">
        <p14:creationId xmlns:p14="http://schemas.microsoft.com/office/powerpoint/2010/main" val="1444630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37AB8-F9AE-6903-B0BE-DACD5FC6C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Policy-Level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634E3-0766-87E9-FFC7-EE542EB6BC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Hypothetical Policy Trial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</a:t>
            </a:r>
            <a:r>
              <a:rPr lang="en-US" sz="2000" dirty="0"/>
              <a:t>nits that </a:t>
            </a:r>
            <a:r>
              <a:rPr lang="en-US" sz="2000" i="1" u="sng" dirty="0"/>
              <a:t>could</a:t>
            </a:r>
            <a:r>
              <a:rPr lang="en-US" sz="2000" i="1" dirty="0"/>
              <a:t> </a:t>
            </a:r>
            <a:r>
              <a:rPr lang="en-US" sz="2000" dirty="0"/>
              <a:t>implement the policy (states, organizations,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sz="2000" dirty="0"/>
              <a:t>onitored longitudinally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Eligibility criteria </a:t>
            </a:r>
            <a:r>
              <a:rPr lang="en-US" i="1" u="sng" dirty="0"/>
              <a:t>would</a:t>
            </a:r>
            <a:r>
              <a:rPr lang="en-US" dirty="0"/>
              <a:t> be based only on pre-policy information:</a:t>
            </a:r>
          </a:p>
          <a:p>
            <a:pPr marL="628650" lvl="1" indent="-342900"/>
            <a:r>
              <a:rPr lang="en-US" dirty="0"/>
              <a:t>“has not implemented the policy before” or more complex (e.g., “has not previously implemented policies X, Y, Z”)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8C4E9-1D0C-C5C2-B801-8589F72A52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Policy Trial Emulation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Units that </a:t>
            </a:r>
            <a:r>
              <a:rPr lang="en-US" i="1" u="sng" dirty="0"/>
              <a:t>did</a:t>
            </a:r>
            <a:r>
              <a:rPr lang="en-US" i="1" dirty="0"/>
              <a:t> </a:t>
            </a:r>
            <a:r>
              <a:rPr lang="en-US" dirty="0"/>
              <a:t>implement the policy or </a:t>
            </a:r>
            <a:r>
              <a:rPr lang="en-US" i="1" u="sng" dirty="0"/>
              <a:t>did</a:t>
            </a:r>
            <a:r>
              <a:rPr lang="en-US" i="1" dirty="0"/>
              <a:t> </a:t>
            </a:r>
            <a:r>
              <a:rPr lang="en-US" dirty="0"/>
              <a:t>implement the comparison condition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Monitored longitudinally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Eligibility criteria </a:t>
            </a:r>
            <a:r>
              <a:rPr lang="en-US" i="1" u="sng" dirty="0"/>
              <a:t>should</a:t>
            </a:r>
            <a:r>
              <a:rPr lang="en-US" dirty="0"/>
              <a:t> be based only on pre-policy information:</a:t>
            </a:r>
          </a:p>
          <a:p>
            <a:pPr marL="628650" lvl="1" indent="-342900"/>
            <a:r>
              <a:rPr lang="en-US" dirty="0"/>
              <a:t>“has not implemented the policy before” or more complex (e.g., “has not previously implemented policies X, Y, Z”)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FA2F6-066C-2E4F-A335-D7753FEFF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D4ED5-DB7E-AD42-80BA-64D09815C9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F77BB-5C53-AC51-5D30-BC1F399F8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70378-93E5-FAC9-D8CA-5BAAB4F9C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Impact-Level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74A4C-B54E-9AEA-3F64-C9B579978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501384" cy="4351338"/>
          </a:xfrm>
        </p:spPr>
        <p:txBody>
          <a:bodyPr/>
          <a:lstStyle/>
          <a:p>
            <a:r>
              <a:rPr lang="en-US" b="1" dirty="0"/>
              <a:t>Hypothetical Policy Trial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Units that the policy is designed to affect. </a:t>
            </a:r>
          </a:p>
          <a:p>
            <a:pPr marL="628650" lvl="1" indent="-342900"/>
            <a:r>
              <a:rPr lang="en-US" dirty="0"/>
              <a:t>the policy-level units themselves, </a:t>
            </a:r>
            <a:r>
              <a:rPr lang="en-US" i="1" dirty="0"/>
              <a:t>or</a:t>
            </a:r>
          </a:p>
          <a:p>
            <a:pPr marL="628650" lvl="1" indent="-342900"/>
            <a:r>
              <a:rPr lang="en-US" dirty="0"/>
              <a:t>sub-units nested in policy-level units on which outcomes are measured, ideally from the population the policy is designed to affect.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Eligibility based only on pre-policy information:</a:t>
            </a:r>
          </a:p>
          <a:p>
            <a:pPr marL="628650" lvl="1" indent="-342900"/>
            <a:r>
              <a:rPr lang="en-US" dirty="0"/>
              <a:t>“Lives in state X” for policies that apply to everyone</a:t>
            </a:r>
          </a:p>
          <a:p>
            <a:pPr marL="628650" lvl="1" indent="-342900"/>
            <a:r>
              <a:rPr lang="en-US" dirty="0"/>
              <a:t>“Lives in state X and was diagnosed with Y before the policy”,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Retention efforts if followed longitudinally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717BA9-3582-57E2-B9F4-526414DCB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2192" y="1825625"/>
            <a:ext cx="3721608" cy="4351338"/>
          </a:xfrm>
        </p:spPr>
        <p:txBody>
          <a:bodyPr/>
          <a:lstStyle/>
          <a:p>
            <a:r>
              <a:rPr lang="en-US" b="1" dirty="0"/>
              <a:t>Policy Trial Emulation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Same deal!</a:t>
            </a:r>
          </a:p>
          <a:p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79471-6F99-9771-092C-2BF8BBF5F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D4ED5-DB7E-AD42-80BA-64D09815C9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2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6B72F-62FE-3945-3312-EFB5D40C2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Medical Cannabis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87CB4-9750-805B-0E8D-3A9CCAC834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Consider a study designed to understand the effects of state medical cannabis laws on opioid prescribing among individuals with chronic non-cancer pain.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587950-5276-4E84-499A-ADB1D7CF11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Policy-level units:</a:t>
            </a:r>
            <a:endParaRPr lang="en-US" dirty="0"/>
          </a:p>
          <a:p>
            <a:pPr lvl="1"/>
            <a:r>
              <a:rPr lang="en-US" dirty="0"/>
              <a:t>States that did or did not implement a medical cannabis law, 2014-2019</a:t>
            </a:r>
          </a:p>
          <a:p>
            <a:pPr marL="0" lvl="1" indent="0">
              <a:buNone/>
            </a:pPr>
            <a:r>
              <a:rPr lang="en-US" b="1" dirty="0"/>
              <a:t>Impact-level units:</a:t>
            </a:r>
          </a:p>
          <a:p>
            <a:pPr lvl="1"/>
            <a:r>
              <a:rPr lang="en-US" dirty="0"/>
              <a:t>Individuals living in a policy-level unit with a chronic non-cancer pain diagnosis in the 3 years prior to “time zero”</a:t>
            </a:r>
          </a:p>
          <a:p>
            <a:pPr lvl="1"/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6AADB-588D-15EC-7C17-F9F5F2C62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D4ED5-DB7E-AD42-80BA-64D09815C94E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EAAF7A-15F2-710D-85B6-8B2C573EF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9569" y="4614169"/>
            <a:ext cx="7820462" cy="1699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B81421-1313-58C3-FE0E-4E05CAA49994}"/>
              </a:ext>
            </a:extLst>
          </p:cNvPr>
          <p:cNvSpPr txBox="1"/>
          <p:nvPr/>
        </p:nvSpPr>
        <p:spPr>
          <a:xfrm>
            <a:off x="4273626" y="6392568"/>
            <a:ext cx="34923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DM Mono" panose="020B0509040201040103" pitchFamily="49" charset="77"/>
              </a:rPr>
              <a:t>doi.org</a:t>
            </a:r>
            <a:r>
              <a:rPr lang="en-US" dirty="0">
                <a:solidFill>
                  <a:schemeClr val="accent1"/>
                </a:solidFill>
                <a:latin typeface="DM Mono" panose="020B0509040201040103" pitchFamily="49" charset="77"/>
              </a:rPr>
              <a:t>/</a:t>
            </a:r>
            <a:r>
              <a:rPr lang="en-US" dirty="0" err="1">
                <a:solidFill>
                  <a:schemeClr val="accent1"/>
                </a:solidFill>
                <a:latin typeface="DM Mono" panose="020B0509040201040103" pitchFamily="49" charset="77"/>
              </a:rPr>
              <a:t>khxp</a:t>
            </a:r>
            <a:endParaRPr lang="en-US" dirty="0">
              <a:solidFill>
                <a:schemeClr val="accent1"/>
              </a:solidFill>
              <a:latin typeface="DM Mono" panose="020B0509040201040103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06421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7E132-F929-544C-8FBC-1A85BFA1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Data Affects Emulation Quality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2DE0AD-7FCF-4078-ABE2-770BDD01D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“Group panel” data aggregated to policy level is common</a:t>
                </a:r>
              </a:p>
              <a:p>
                <a:pPr marL="628650" lvl="1" indent="-342900"/>
                <a:r>
                  <a:rPr lang="en-US" dirty="0"/>
                  <a:t>Might not be possible to restrict to target population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u="sng" dirty="0"/>
                  <a:t>weaker</a:t>
                </a:r>
                <a:r>
                  <a:rPr lang="en-US" dirty="0"/>
                  <a:t> study)</a:t>
                </a:r>
              </a:p>
              <a:p>
                <a:pPr marL="628650" lvl="1" indent="-342900"/>
                <a:r>
                  <a:rPr lang="en-US" dirty="0"/>
                  <a:t>Okay if aggregated from target population (e.g., all individuals with SMI) or if target population is very general</a:t>
                </a:r>
              </a:p>
              <a:p>
                <a:pPr lvl="1" indent="0">
                  <a:buNone/>
                </a:pP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Impact-level data enables additional eligibility criteria</a:t>
                </a:r>
              </a:p>
              <a:p>
                <a:pPr marL="628650" lvl="1" indent="-342900"/>
                <a:r>
                  <a:rPr lang="en-US" dirty="0"/>
                  <a:t>Can restrict to target population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u="sng" dirty="0"/>
                  <a:t>stronger</a:t>
                </a:r>
                <a:r>
                  <a:rPr lang="en-US" dirty="0"/>
                  <a:t> study)</a:t>
                </a:r>
              </a:p>
              <a:p>
                <a:pPr marL="628650" lvl="1" indent="-342900"/>
                <a:r>
                  <a:rPr lang="en-US" dirty="0"/>
                  <a:t>(Probably) doesn’t improve efficiency for continuous outcomes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2DE0AD-7FCF-4078-ABE2-770BDD01D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51" t="-2000" r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0477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E1F44-0017-B8D4-92F3-18453BAB1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Follow-Up of Impact-Level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CD682-CAE7-25F5-AA70-86E896BCF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15296"/>
            <a:ext cx="10752000" cy="4222701"/>
          </a:xfrm>
        </p:spPr>
        <p:txBody>
          <a:bodyPr/>
          <a:lstStyle/>
          <a:p>
            <a:r>
              <a:rPr lang="en-US" dirty="0"/>
              <a:t>In policy trial emulation, following impact-level units longitudinally vs. in repeated cross-sections changes the </a:t>
            </a:r>
            <a:r>
              <a:rPr lang="en-US" i="1" dirty="0"/>
              <a:t>sampling frame</a:t>
            </a:r>
            <a:r>
              <a:rPr lang="en-US" dirty="0"/>
              <a:t>.</a:t>
            </a:r>
          </a:p>
          <a:p>
            <a:r>
              <a:rPr lang="en-US" dirty="0"/>
              <a:t>“Continuous presence” requirement can mimic high-quality retention efforts in an RCT</a:t>
            </a:r>
          </a:p>
          <a:p>
            <a:pPr lvl="1"/>
            <a:r>
              <a:rPr lang="en-US" dirty="0"/>
              <a:t>Maybe inappropriate if exposure affects probability of continuous presence</a:t>
            </a:r>
          </a:p>
          <a:p>
            <a:pPr lvl="1"/>
            <a:r>
              <a:rPr lang="en-US" dirty="0"/>
              <a:t>Not requiring this probably leads to missing service use and allows patient case-mix to change over time</a:t>
            </a:r>
          </a:p>
          <a:p>
            <a:pPr lvl="2"/>
            <a:r>
              <a:rPr lang="en-US" dirty="0"/>
              <a:t>Threatens internal validity but improves external validity (weighting can help!)</a:t>
            </a:r>
          </a:p>
          <a:p>
            <a:pPr lvl="1"/>
            <a:r>
              <a:rPr lang="en-US" dirty="0"/>
              <a:t>Impacts generalizability</a:t>
            </a:r>
          </a:p>
        </p:txBody>
      </p:sp>
    </p:spTree>
    <p:extLst>
      <p:ext uri="{BB962C8B-B14F-4D97-AF65-F5344CB8AC3E}">
        <p14:creationId xmlns:p14="http://schemas.microsoft.com/office/powerpoint/2010/main" val="2321014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892492-4BC2-3B0F-424D-C4FC96FC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Exposure &amp; Comparison Conditions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65A049-C72A-500A-2C88-F387F46EA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we studying?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81DDE-5982-CF72-24D1-C88170C2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19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7483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1CBDF01-8CDD-3147-6472-EABDED08D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Framing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EF118706-EE19-DB81-30A4-665560BD35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statistics, we’re often taught with statements that begin with</a:t>
                </a:r>
              </a:p>
              <a:p>
                <a:pPr algn="ctr"/>
                <a:r>
                  <a:rPr lang="en-US" sz="3200" i="1" dirty="0"/>
                  <a:t>“Given data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i="1" dirty="0"/>
                  <a:t>…”</a:t>
                </a:r>
              </a:p>
              <a:p>
                <a:endParaRPr lang="en-US" dirty="0"/>
              </a:p>
              <a:p>
                <a:r>
                  <a:rPr lang="en-US" dirty="0"/>
                  <a:t>But </a:t>
                </a:r>
                <a:r>
                  <a:rPr lang="en-US" i="1" dirty="0"/>
                  <a:t>getting</a:t>
                </a:r>
                <a:r>
                  <a:rPr lang="en-US" dirty="0"/>
                  <a:t> data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often very hard!</a:t>
                </a:r>
              </a:p>
              <a:p>
                <a:r>
                  <a:rPr lang="en-US" dirty="0"/>
                  <a:t>The goal of this talk is to get you thinking very deeply about </a:t>
                </a:r>
                <a:r>
                  <a:rPr lang="en-US" b="1" dirty="0"/>
                  <a:t>design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EF118706-EE19-DB81-30A4-665560BD35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69"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114C1490-ED49-A13F-38AE-035D6EBEE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0425" y="28475"/>
            <a:ext cx="1106488" cy="11064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47E4B2-69BB-224F-CE54-FCFB965C7BEE}"/>
              </a:ext>
            </a:extLst>
          </p:cNvPr>
          <p:cNvSpPr txBox="1"/>
          <p:nvPr/>
        </p:nvSpPr>
        <p:spPr>
          <a:xfrm>
            <a:off x="9577704" y="127913"/>
            <a:ext cx="92583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Architects Daughter" pitchFamily="2" charset="0"/>
              </a:rPr>
              <a:t>Scan for slides</a:t>
            </a:r>
          </a:p>
        </p:txBody>
      </p:sp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EB03F7E9-A7AC-2DA9-79BA-A72AF674B40F}"/>
              </a:ext>
            </a:extLst>
          </p:cNvPr>
          <p:cNvCxnSpPr>
            <a:cxnSpLocks/>
            <a:stCxn id="3" idx="3"/>
            <a:endCxn id="2" idx="1"/>
          </p:cNvCxnSpPr>
          <p:nvPr/>
        </p:nvCxnSpPr>
        <p:spPr>
          <a:xfrm>
            <a:off x="10503534" y="374135"/>
            <a:ext cx="556891" cy="207584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000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F9409-B76F-9780-E170-14F8F9A43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69BDE3-F701-57BD-C1BD-DDF3DDB06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of Exposure &amp; Comparison Conditions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DA31E2-D059-FD51-7CB8-257E9340A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Policy Trial Emulation Analogue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F510E4-BC64-547F-3E5B-7C47F384304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Specific details of each policy can be quite heterogeneous</a:t>
            </a:r>
          </a:p>
          <a:p>
            <a:pPr marL="628650" lvl="1" indent="-342900"/>
            <a:r>
              <a:rPr lang="en-US" dirty="0"/>
              <a:t>E.g., specialty mental health clinics implement cardiovascular care management to different extents or in different ways.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A5976-D3E3-28A9-B317-D89EC2A13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Hypothetical Target Trial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1281DF-BC30-3C6B-EA97-D655C923F3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Exposure would be </a:t>
            </a:r>
            <a:r>
              <a:rPr lang="en-US" i="1" dirty="0"/>
              <a:t>one</a:t>
            </a:r>
            <a:r>
              <a:rPr lang="en-US" dirty="0"/>
              <a:t> policy that all implementing units are assigned to implement.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Comparison could be a specific alternative policy, or “business as usual”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519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656A6-7B9F-64CA-388B-17A9BB93C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D46EAB-6EA7-C735-F68E-44533CBF93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Legal epidemiology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0D705-72B0-C760-36B1-A9500FB5B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Exposure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B39593-E2C0-9BAC-CE80-307D89F21D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01600" y="1872290"/>
            <a:ext cx="3475455" cy="426407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</a:t>
            </a:r>
            <a:r>
              <a:rPr lang="en-US" b="1" dirty="0"/>
              <a:t>qualitative methods </a:t>
            </a:r>
            <a:r>
              <a:rPr lang="en-US" dirty="0"/>
              <a:t>to identify a class (or small number of classes) of similar policies that will be the exposure(s).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Definition should be precise to help disentangle effects of interest &amp; avoid confounding policies.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Could emulate a multi-arm trial.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777AF58-B6DC-7E83-E97C-8F21AFD593B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574652" y="1840818"/>
            <a:ext cx="6747922" cy="429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52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57716-7299-D4D6-5443-11137BF27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Comparison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DF79F-C141-44A4-153D-B90428E52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Best practices for trial emulation: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At time zero, the comparison group is every policy-level unit that has not been exposed at that time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If unexposed units become exposed later, censor their outcomes when they become exposed.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This ideal design isn’t always practical for policy evaluations.</a:t>
            </a:r>
          </a:p>
        </p:txBody>
      </p:sp>
    </p:spTree>
    <p:extLst>
      <p:ext uri="{BB962C8B-B14F-4D97-AF65-F5344CB8AC3E}">
        <p14:creationId xmlns:p14="http://schemas.microsoft.com/office/powerpoint/2010/main" val="3357595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E7821-4F55-EA88-7980-B47144162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267971-4ADD-582C-1E47-CB600114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Comparators for Policy Evaluation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D5BE16-5C68-416A-629A-4118EBD62E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Never Exposed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B3309A-4A62-F89B-D7BF-1556FC7C24F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1"/>
            <a:r>
              <a:rPr lang="en-US" dirty="0"/>
              <a:t>Chosen using knowledge of future policy status – could lead to bias!</a:t>
            </a:r>
          </a:p>
          <a:p>
            <a:pPr lvl="1"/>
            <a:r>
              <a:rPr lang="en-US" dirty="0"/>
              <a:t>Clearly not ideal in the target trial framework, but</a:t>
            </a:r>
          </a:p>
          <a:p>
            <a:pPr lvl="1"/>
            <a:r>
              <a:rPr lang="en-US" dirty="0"/>
              <a:t>the comparison group remains unchanged over time.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A006C-6B50-71C5-C7FC-7E54E3EDB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Unexposed at Baseline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9849BF-400B-3C62-9421-49F89BCC8E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dirty="0"/>
              <a:t>Avoids conditioning on post-treatment information</a:t>
            </a:r>
          </a:p>
          <a:p>
            <a:pPr lvl="1"/>
            <a:r>
              <a:rPr lang="en-US" dirty="0"/>
              <a:t>Allows the comparison group to change (possibly meaningfully) over time.</a:t>
            </a:r>
          </a:p>
          <a:p>
            <a:pPr lvl="2"/>
            <a:r>
              <a:rPr lang="en-US" dirty="0"/>
              <a:t>Is an observed effect due to the policy or the changing comparison group?</a:t>
            </a:r>
          </a:p>
        </p:txBody>
      </p:sp>
    </p:spTree>
    <p:extLst>
      <p:ext uri="{BB962C8B-B14F-4D97-AF65-F5344CB8AC3E}">
        <p14:creationId xmlns:p14="http://schemas.microsoft.com/office/powerpoint/2010/main" val="3419780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93F67-259B-AF0C-4595-84EFB2DCA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Never-Exposed Comparators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E687C-F22E-ED58-72F7-2ADA75232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commonly used in policy evaluations, but</a:t>
            </a:r>
          </a:p>
          <a:p>
            <a:pPr lvl="1"/>
            <a:r>
              <a:rPr lang="en-US" dirty="0"/>
              <a:t>Studies that choose to use never-exposed comparators are subject to additional assumptions about the comparability of ever- and never-exposed units and are subject to bias.</a:t>
            </a:r>
          </a:p>
          <a:p>
            <a:pPr lvl="1"/>
            <a:r>
              <a:rPr lang="en-US" i="1" dirty="0"/>
              <a:t>This choice deviates from ideal target trial emulation.</a:t>
            </a:r>
          </a:p>
          <a:p>
            <a:r>
              <a:rPr lang="en-US" dirty="0"/>
              <a:t>Options for redesigning the study:</a:t>
            </a:r>
          </a:p>
          <a:p>
            <a:pPr lvl="1"/>
            <a:r>
              <a:rPr lang="en-US" dirty="0"/>
              <a:t>Change policy-level eligibility criteria to </a:t>
            </a:r>
            <a:r>
              <a:rPr lang="en-US" i="1" dirty="0"/>
              <a:t>de facto</a:t>
            </a:r>
            <a:r>
              <a:rPr lang="en-US" dirty="0"/>
              <a:t> exclude likely bad comparators (geography, urbanicity, etc.). Pay attention to remaining sample size!</a:t>
            </a:r>
          </a:p>
          <a:p>
            <a:pPr lvl="1"/>
            <a:r>
              <a:rPr lang="en-US" dirty="0"/>
              <a:t>Limit the follow-up period to one in which good comparators exist.</a:t>
            </a:r>
          </a:p>
        </p:txBody>
      </p:sp>
    </p:spTree>
    <p:extLst>
      <p:ext uri="{BB962C8B-B14F-4D97-AF65-F5344CB8AC3E}">
        <p14:creationId xmlns:p14="http://schemas.microsoft.com/office/powerpoint/2010/main" val="3488734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D0E64-5433-8711-0B93-5DEEF45B1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Medical Cannabis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C1EE9-F013-F085-F550-B51D47C94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b="1" dirty="0"/>
              <a:t>exposure</a:t>
            </a:r>
            <a:r>
              <a:rPr lang="en-US" dirty="0"/>
              <a:t> was </a:t>
            </a:r>
          </a:p>
          <a:p>
            <a:pPr lvl="1"/>
            <a:r>
              <a:rPr lang="en-US" i="1" dirty="0"/>
              <a:t>Implementation of a medical cannabis law that allowed qualified patients to purchase cannabis at a dispensary</a:t>
            </a:r>
            <a:r>
              <a:rPr lang="en-US" dirty="0"/>
              <a:t>, and</a:t>
            </a:r>
          </a:p>
          <a:p>
            <a:pPr lvl="1"/>
            <a:r>
              <a:rPr lang="en-US" i="1" dirty="0"/>
              <a:t>Lack of implementation of a recreational cannabis law.</a:t>
            </a:r>
          </a:p>
          <a:p>
            <a:pPr lvl="1"/>
            <a:endParaRPr lang="en-US" i="1" dirty="0"/>
          </a:p>
          <a:p>
            <a:pPr marL="0" lvl="1" indent="0">
              <a:buNone/>
            </a:pPr>
            <a:r>
              <a:rPr lang="en-US" dirty="0"/>
              <a:t>The </a:t>
            </a:r>
            <a:r>
              <a:rPr lang="en-US" b="1" dirty="0"/>
              <a:t>comparison condition</a:t>
            </a:r>
            <a:r>
              <a:rPr lang="en-US" dirty="0"/>
              <a:t> was</a:t>
            </a:r>
          </a:p>
          <a:p>
            <a:pPr lvl="1"/>
            <a:r>
              <a:rPr lang="en-US" i="1" dirty="0"/>
              <a:t>Lack of implementation of a medical cannabis law, 2010-2022.</a:t>
            </a:r>
          </a:p>
          <a:p>
            <a:pPr lvl="2"/>
            <a:r>
              <a:rPr lang="en-US" dirty="0"/>
              <a:t>(i.e., never-exposed comparators)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745FB-D4C0-2A90-2052-6BBAC08EAB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25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50679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D232A0-ECF6-377B-A886-4463528DB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Assignment Mechanism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580C00-662F-8203-B29D-D4A5349A37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did units decide to implement or not implement the policy?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7AD8-957E-A592-4C70-723EFFB18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26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2689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7FA64D-7BDE-A2DA-67B7-574D3151E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Mechanism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48589B-23E7-5F28-F792-3BE09C34F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Policy Trial Emulation Analogue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E6BBED-13B9-FA55-B94A-264BA8CA46A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Not randomized</a:t>
            </a:r>
          </a:p>
          <a:p>
            <a:r>
              <a:rPr lang="en-US" dirty="0"/>
              <a:t>(Usually) emulates cluster randomization</a:t>
            </a:r>
          </a:p>
          <a:p>
            <a:r>
              <a:rPr lang="en-US" dirty="0"/>
              <a:t>Almost certainly unblinded</a:t>
            </a:r>
          </a:p>
          <a:p>
            <a:r>
              <a:rPr lang="en-US" dirty="0"/>
              <a:t>Affected by known and unknown characteristics of policy-level units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A9F86E-4BC0-42D6-2663-07256CE81F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Hypothetical Target Trial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909CA8-2283-808C-DB71-48398DE5F0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Cluster-randomized</a:t>
            </a:r>
          </a:p>
          <a:p>
            <a:r>
              <a:rPr lang="en-US" dirty="0"/>
              <a:t>Possibly stratified</a:t>
            </a:r>
          </a:p>
          <a:p>
            <a:r>
              <a:rPr lang="en-US" dirty="0"/>
              <a:t>Almost certainly unblinded</a:t>
            </a:r>
          </a:p>
          <a:p>
            <a:r>
              <a:rPr lang="en-US" dirty="0"/>
              <a:t>Unconfounded</a:t>
            </a:r>
          </a:p>
        </p:txBody>
      </p:sp>
    </p:spTree>
    <p:extLst>
      <p:ext uri="{BB962C8B-B14F-4D97-AF65-F5344CB8AC3E}">
        <p14:creationId xmlns:p14="http://schemas.microsoft.com/office/powerpoint/2010/main" val="1146602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688C5-9542-EA6D-AA68-86045290F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052AB6-1E04-EF97-6D6D-1391DECE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Baseline / Time Zero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2B0D4B-0625-AD7A-19CB-ABE9BDA1F6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did units decide to implement or not implement the policy?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4F12D-6E5F-4214-C96F-ACA17FF7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28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89510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6BB1F-7245-5CCA-D79F-D8AF6F94E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/ Time Zero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58D64-AA71-3E21-F3DD-34D40E4ECA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Hypothetical Target Trial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B0E9A-0522-AA5A-7132-2E737CCABD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 of randomization</a:t>
            </a:r>
          </a:p>
          <a:p>
            <a:pPr lvl="1"/>
            <a:r>
              <a:rPr lang="en-US" dirty="0"/>
              <a:t>Recruitment &amp; prep done prior, so policy can be implemented immediately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68E04D-7959-B55D-98FE-958C96AA1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Policy Trial Emulation Analogue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EE8D79-9671-118A-B513-9826538EA60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the policy could start impacting outcomes</a:t>
            </a:r>
          </a:p>
          <a:p>
            <a:r>
              <a:rPr lang="en-US" dirty="0"/>
              <a:t>Complicated for comparison units. When could they have implemented the policy but did not?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39833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29296-4F70-13BB-C28E-7A0FC0888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of Policy Evaluation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88FD77-251F-B4C7-9459-7793651CE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general: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400" i="1" dirty="0"/>
              <a:t>“What is the effect of [a policy] on [outcome(s) of interest] over [a defined period of time], relative to what would have happened in the absence of the policy?”</a:t>
            </a:r>
          </a:p>
          <a:p>
            <a:pPr marL="12700" lvl="1" indent="0">
              <a:lnSpc>
                <a:spcPct val="150000"/>
              </a:lnSpc>
              <a:buNone/>
            </a:pPr>
            <a:endParaRPr lang="en-US" dirty="0"/>
          </a:p>
          <a:p>
            <a:pPr marL="12700" lvl="1" indent="0">
              <a:lnSpc>
                <a:spcPct val="150000"/>
              </a:lnSpc>
              <a:buNone/>
            </a:pPr>
            <a:r>
              <a:rPr lang="en-US" b="1" dirty="0"/>
              <a:t>Design thinking </a:t>
            </a:r>
            <a:r>
              <a:rPr lang="en-US" dirty="0"/>
              <a:t>is useful in operationalizing this question.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6934C-416C-ACC2-7CB8-C72DCCD265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3</a:t>
            </a:fld>
            <a:endParaRPr lang="en-US" noProof="0"/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7915B907-E6A2-A25F-F19E-A511B8BD8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0425" y="28475"/>
            <a:ext cx="1106488" cy="11064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E12E77-ABDF-19E8-27CA-60C0691CE446}"/>
              </a:ext>
            </a:extLst>
          </p:cNvPr>
          <p:cNvSpPr txBox="1"/>
          <p:nvPr/>
        </p:nvSpPr>
        <p:spPr>
          <a:xfrm>
            <a:off x="9577704" y="127913"/>
            <a:ext cx="92583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Architects Daughter" pitchFamily="2" charset="0"/>
              </a:rPr>
              <a:t>Scan for slides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F11CCE52-AD79-747A-F65D-D344D42D4527}"/>
              </a:ext>
            </a:extLst>
          </p:cNvPr>
          <p:cNvCxnSpPr>
            <a:cxnSpLocks/>
            <a:stCxn id="9" idx="3"/>
            <a:endCxn id="8" idx="1"/>
          </p:cNvCxnSpPr>
          <p:nvPr/>
        </p:nvCxnSpPr>
        <p:spPr>
          <a:xfrm>
            <a:off x="10503534" y="374135"/>
            <a:ext cx="556891" cy="207584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857280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4B1616-DF9A-8017-37F8-EF115345B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/ Time zero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2A78BC-D31E-F403-B625-EC9FC118E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bad definition can lead to bias (conditioning on post-treatment information)</a:t>
            </a:r>
          </a:p>
          <a:p>
            <a:r>
              <a:rPr lang="en-US" dirty="0"/>
              <a:t>“Staggered adoption” yields even more complexity. One solution is </a:t>
            </a:r>
            <a:r>
              <a:rPr lang="en-US" b="1" dirty="0"/>
              <a:t>serial trial emulation:</a:t>
            </a:r>
          </a:p>
          <a:p>
            <a:pPr lvl="1"/>
            <a:r>
              <a:rPr lang="en-US" dirty="0"/>
              <a:t>Define baseline for each treated unit, then use those calendar times to define a series of baselines for comparators</a:t>
            </a:r>
          </a:p>
          <a:p>
            <a:pPr lvl="1"/>
            <a:r>
              <a:rPr lang="en-US" dirty="0"/>
              <a:t>Creates multiple trial emulations, one per unique policy implementation date</a:t>
            </a:r>
          </a:p>
        </p:txBody>
      </p:sp>
    </p:spTree>
    <p:extLst>
      <p:ext uri="{BB962C8B-B14F-4D97-AF65-F5344CB8AC3E}">
        <p14:creationId xmlns:p14="http://schemas.microsoft.com/office/powerpoint/2010/main" val="2577447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CB47-90A6-6A06-D610-E24325C44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Serial Trial Emulation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98F8FE-7DB5-39AF-55BC-52F26F7B8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4043" y="1745911"/>
            <a:ext cx="8863914" cy="451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91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BD2C0-4940-5E8E-69D8-9D687AA80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1E1E88-C03C-7A69-DC00-BBD976FD0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Outcomes and Follow-Up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97EA6B-CF2C-8F4D-3507-74D11DD0CF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we measuring and when?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98583-A8AF-1271-4244-87948029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32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33002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DD16C-2EF0-26C5-82E7-1EEB22181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E57DA-4C5D-D417-EDC4-A06D6A423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Outcomes are interpreted at the policy level: they’ll be proportions, means, etc. for each policy-level unit.</a:t>
            </a:r>
          </a:p>
          <a:p>
            <a:pPr lvl="1"/>
            <a:r>
              <a:rPr lang="en-US" dirty="0"/>
              <a:t>Natural for group-panel data!</a:t>
            </a:r>
          </a:p>
          <a:p>
            <a:pPr lvl="1"/>
            <a:r>
              <a:rPr lang="en-US" dirty="0"/>
              <a:t>Individual-level data will be aggregated to the policy level</a:t>
            </a:r>
          </a:p>
          <a:p>
            <a:r>
              <a:rPr lang="en-US" dirty="0"/>
              <a:t>Can be prospectively designed in an RCT, but non-experimental policy evaluations are retrospective by nature.</a:t>
            </a:r>
          </a:p>
        </p:txBody>
      </p:sp>
    </p:spTree>
    <p:extLst>
      <p:ext uri="{BB962C8B-B14F-4D97-AF65-F5344CB8AC3E}">
        <p14:creationId xmlns:p14="http://schemas.microsoft.com/office/powerpoint/2010/main" val="3176017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A7B55-9FB6-1C3F-C0DE-CEBE3392A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25C12-3735-FB73-97DB-2F0F75155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RCTs typically have one (or few) pre-exposure measurements.</a:t>
            </a:r>
          </a:p>
          <a:p>
            <a:r>
              <a:rPr lang="en-US" dirty="0"/>
              <a:t>Validity of causal estimate in non-experimental study often relies on reasonably large number of pre-treatment measurement occasions.</a:t>
            </a:r>
          </a:p>
          <a:p>
            <a:r>
              <a:rPr lang="en-US" dirty="0"/>
              <a:t>Post-exposure follow-up should capture meaningful effects &amp; changes therein.</a:t>
            </a:r>
          </a:p>
        </p:txBody>
      </p:sp>
    </p:spTree>
    <p:extLst>
      <p:ext uri="{BB962C8B-B14F-4D97-AF65-F5344CB8AC3E}">
        <p14:creationId xmlns:p14="http://schemas.microsoft.com/office/powerpoint/2010/main" val="420245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7F917-D149-0149-9B0B-B7BFD6BD4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A4A13B-B65D-2D79-2092-E219D0B05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Causal Estimand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0A84D5-7CFD-9466-2EE5-2EFD895B9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population-level quantity describes the question of interest?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730F-A2B5-3674-26C4-428D6E81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35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86105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E3EA9-9069-540A-13D9-ABB7C5B24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Causal Estimand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C73303-8ADB-BACD-C47A-708DCFB616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Often, a causal quantity that describes the average </a:t>
                </a:r>
                <a:r>
                  <a:rPr lang="en-US" i="1" dirty="0"/>
                  <a:t>difference</a:t>
                </a:r>
                <a:r>
                  <a:rPr lang="en-US" dirty="0"/>
                  <a:t> between counterfactual outcomes in policy-level units under exposure and comparison conditions.</a:t>
                </a:r>
              </a:p>
              <a:p>
                <a:pPr lvl="1"/>
                <a:r>
                  <a:rPr lang="en-US" dirty="0"/>
                  <a:t>Answers questions about what would have happened under different states of the world.</a:t>
                </a:r>
              </a:p>
              <a:p>
                <a:pPr lvl="1"/>
                <a:endParaRPr lang="en-US" dirty="0"/>
              </a:p>
              <a:p>
                <a:pPr marL="0" lvl="1" indent="0">
                  <a:buNone/>
                </a:pPr>
                <a:r>
                  <a:rPr lang="en-US" dirty="0"/>
                  <a:t>Expressed in </a:t>
                </a:r>
                <a:r>
                  <a:rPr lang="en-US" b="1" dirty="0"/>
                  <a:t>potential outcomes notation</a:t>
                </a:r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is the outcome that would be observed under exposure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dirty="0"/>
                  <a:t> is the outcome that would be observed under no exposure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C73303-8ADB-BACD-C47A-708DCFB616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69"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7530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0AB2F-6C1D-930B-7FF5-BBDD5BD4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Categories of Causal Estimand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48D1E7-6203-D260-E972-509CFA1F40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b="1" dirty="0"/>
                  <a:t>Average treatment effect (ATE) </a:t>
                </a:r>
                <a:r>
                  <a:rPr lang="en-US" dirty="0"/>
                  <a:t>compares expected counterfactual outcomes under exposure to those under the comparison condition on average over the entire population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b="1" dirty="0"/>
                  <a:t>Average treatment effect among the treated (ATT)</a:t>
                </a:r>
                <a:r>
                  <a:rPr lang="en-US" dirty="0"/>
                  <a:t> compares observed outcomes in the exposed group to what would have happened had they been unexposed: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b="1" dirty="0"/>
                  <a:t>Average treatment effect among comparators (ATC)</a:t>
                </a:r>
                <a:r>
                  <a:rPr lang="en-US" dirty="0"/>
                  <a:t> compares observed outcomes in the unexposed group to what would have happened had they been exposed: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48D1E7-6203-D260-E972-509CFA1F40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33" t="-2286" b="-3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D5EAFEE-8206-BCEC-BA9A-E8415C06AFAC}"/>
              </a:ext>
            </a:extLst>
          </p:cNvPr>
          <p:cNvSpPr/>
          <p:nvPr/>
        </p:nvSpPr>
        <p:spPr>
          <a:xfrm>
            <a:off x="9259608" y="296998"/>
            <a:ext cx="2564658" cy="1189219"/>
          </a:xfrm>
          <a:custGeom>
            <a:avLst/>
            <a:gdLst>
              <a:gd name="connsiteX0" fmla="*/ 0 w 2564658"/>
              <a:gd name="connsiteY0" fmla="*/ 198207 h 1189219"/>
              <a:gd name="connsiteX1" fmla="*/ 198207 w 2564658"/>
              <a:gd name="connsiteY1" fmla="*/ 0 h 1189219"/>
              <a:gd name="connsiteX2" fmla="*/ 675221 w 2564658"/>
              <a:gd name="connsiteY2" fmla="*/ 0 h 1189219"/>
              <a:gd name="connsiteX3" fmla="*/ 1217282 w 2564658"/>
              <a:gd name="connsiteY3" fmla="*/ 0 h 1189219"/>
              <a:gd name="connsiteX4" fmla="*/ 1715978 w 2564658"/>
              <a:gd name="connsiteY4" fmla="*/ 0 h 1189219"/>
              <a:gd name="connsiteX5" fmla="*/ 2366451 w 2564658"/>
              <a:gd name="connsiteY5" fmla="*/ 0 h 1189219"/>
              <a:gd name="connsiteX6" fmla="*/ 2564658 w 2564658"/>
              <a:gd name="connsiteY6" fmla="*/ 198207 h 1189219"/>
              <a:gd name="connsiteX7" fmla="*/ 2564658 w 2564658"/>
              <a:gd name="connsiteY7" fmla="*/ 586681 h 1189219"/>
              <a:gd name="connsiteX8" fmla="*/ 2564658 w 2564658"/>
              <a:gd name="connsiteY8" fmla="*/ 991012 h 1189219"/>
              <a:gd name="connsiteX9" fmla="*/ 2366451 w 2564658"/>
              <a:gd name="connsiteY9" fmla="*/ 1189219 h 1189219"/>
              <a:gd name="connsiteX10" fmla="*/ 1889437 w 2564658"/>
              <a:gd name="connsiteY10" fmla="*/ 1189219 h 1189219"/>
              <a:gd name="connsiteX11" fmla="*/ 1347376 w 2564658"/>
              <a:gd name="connsiteY11" fmla="*/ 1189219 h 1189219"/>
              <a:gd name="connsiteX12" fmla="*/ 805315 w 2564658"/>
              <a:gd name="connsiteY12" fmla="*/ 1189219 h 1189219"/>
              <a:gd name="connsiteX13" fmla="*/ 198207 w 2564658"/>
              <a:gd name="connsiteY13" fmla="*/ 1189219 h 1189219"/>
              <a:gd name="connsiteX14" fmla="*/ 0 w 2564658"/>
              <a:gd name="connsiteY14" fmla="*/ 991012 h 1189219"/>
              <a:gd name="connsiteX15" fmla="*/ 0 w 2564658"/>
              <a:gd name="connsiteY15" fmla="*/ 578753 h 1189219"/>
              <a:gd name="connsiteX16" fmla="*/ 0 w 2564658"/>
              <a:gd name="connsiteY16" fmla="*/ 198207 h 1189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64658" h="1189219" extrusionOk="0">
                <a:moveTo>
                  <a:pt x="0" y="198207"/>
                </a:moveTo>
                <a:cubicBezTo>
                  <a:pt x="-6799" y="94325"/>
                  <a:pt x="83104" y="3428"/>
                  <a:pt x="198207" y="0"/>
                </a:cubicBezTo>
                <a:cubicBezTo>
                  <a:pt x="425335" y="-4701"/>
                  <a:pt x="566068" y="7432"/>
                  <a:pt x="675221" y="0"/>
                </a:cubicBezTo>
                <a:cubicBezTo>
                  <a:pt x="784374" y="-7432"/>
                  <a:pt x="989779" y="7618"/>
                  <a:pt x="1217282" y="0"/>
                </a:cubicBezTo>
                <a:cubicBezTo>
                  <a:pt x="1444785" y="-7618"/>
                  <a:pt x="1530421" y="20423"/>
                  <a:pt x="1715978" y="0"/>
                </a:cubicBezTo>
                <a:cubicBezTo>
                  <a:pt x="1901535" y="-20423"/>
                  <a:pt x="2146518" y="2970"/>
                  <a:pt x="2366451" y="0"/>
                </a:cubicBezTo>
                <a:cubicBezTo>
                  <a:pt x="2470365" y="-22156"/>
                  <a:pt x="2577621" y="96295"/>
                  <a:pt x="2564658" y="198207"/>
                </a:cubicBezTo>
                <a:cubicBezTo>
                  <a:pt x="2561910" y="362500"/>
                  <a:pt x="2559633" y="429713"/>
                  <a:pt x="2564658" y="586681"/>
                </a:cubicBezTo>
                <a:cubicBezTo>
                  <a:pt x="2569683" y="743649"/>
                  <a:pt x="2545394" y="908019"/>
                  <a:pt x="2564658" y="991012"/>
                </a:cubicBezTo>
                <a:cubicBezTo>
                  <a:pt x="2564135" y="1126070"/>
                  <a:pt x="2492544" y="1208230"/>
                  <a:pt x="2366451" y="1189219"/>
                </a:cubicBezTo>
                <a:cubicBezTo>
                  <a:pt x="2244624" y="1181834"/>
                  <a:pt x="2022169" y="1205798"/>
                  <a:pt x="1889437" y="1189219"/>
                </a:cubicBezTo>
                <a:cubicBezTo>
                  <a:pt x="1756705" y="1172640"/>
                  <a:pt x="1495063" y="1165624"/>
                  <a:pt x="1347376" y="1189219"/>
                </a:cubicBezTo>
                <a:cubicBezTo>
                  <a:pt x="1199689" y="1212814"/>
                  <a:pt x="1073822" y="1184406"/>
                  <a:pt x="805315" y="1189219"/>
                </a:cubicBezTo>
                <a:cubicBezTo>
                  <a:pt x="536808" y="1194032"/>
                  <a:pt x="461817" y="1179291"/>
                  <a:pt x="198207" y="1189219"/>
                </a:cubicBezTo>
                <a:cubicBezTo>
                  <a:pt x="92705" y="1198637"/>
                  <a:pt x="-19060" y="1100940"/>
                  <a:pt x="0" y="991012"/>
                </a:cubicBezTo>
                <a:cubicBezTo>
                  <a:pt x="13667" y="806544"/>
                  <a:pt x="-19029" y="681754"/>
                  <a:pt x="0" y="578753"/>
                </a:cubicBezTo>
                <a:cubicBezTo>
                  <a:pt x="19029" y="475752"/>
                  <a:pt x="855" y="283455"/>
                  <a:pt x="0" y="198207"/>
                </a:cubicBezTo>
                <a:close/>
              </a:path>
            </a:pathLst>
          </a:custGeom>
          <a:noFill/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3625454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Architects Daughter" pitchFamily="2" charset="0"/>
              </a:rPr>
              <a:t>Typically the target (by convention)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7C28CF-4DBE-E93F-556F-E8BBE9B6C8FB}"/>
              </a:ext>
            </a:extLst>
          </p:cNvPr>
          <p:cNvSpPr/>
          <p:nvPr/>
        </p:nvSpPr>
        <p:spPr>
          <a:xfrm>
            <a:off x="602512" y="3113903"/>
            <a:ext cx="10432072" cy="1606954"/>
          </a:xfrm>
          <a:custGeom>
            <a:avLst/>
            <a:gdLst>
              <a:gd name="connsiteX0" fmla="*/ 0 w 10432072"/>
              <a:gd name="connsiteY0" fmla="*/ 267831 h 1606954"/>
              <a:gd name="connsiteX1" fmla="*/ 267831 w 10432072"/>
              <a:gd name="connsiteY1" fmla="*/ 0 h 1606954"/>
              <a:gd name="connsiteX2" fmla="*/ 630699 w 10432072"/>
              <a:gd name="connsiteY2" fmla="*/ 0 h 1606954"/>
              <a:gd name="connsiteX3" fmla="*/ 1290460 w 10432072"/>
              <a:gd name="connsiteY3" fmla="*/ 0 h 1606954"/>
              <a:gd name="connsiteX4" fmla="*/ 1752293 w 10432072"/>
              <a:gd name="connsiteY4" fmla="*/ 0 h 1606954"/>
              <a:gd name="connsiteX5" fmla="*/ 2609981 w 10432072"/>
              <a:gd name="connsiteY5" fmla="*/ 0 h 1606954"/>
              <a:gd name="connsiteX6" fmla="*/ 3467670 w 10432072"/>
              <a:gd name="connsiteY6" fmla="*/ 0 h 1606954"/>
              <a:gd name="connsiteX7" fmla="*/ 4028467 w 10432072"/>
              <a:gd name="connsiteY7" fmla="*/ 0 h 1606954"/>
              <a:gd name="connsiteX8" fmla="*/ 4391335 w 10432072"/>
              <a:gd name="connsiteY8" fmla="*/ 0 h 1606954"/>
              <a:gd name="connsiteX9" fmla="*/ 5150060 w 10432072"/>
              <a:gd name="connsiteY9" fmla="*/ 0 h 1606954"/>
              <a:gd name="connsiteX10" fmla="*/ 5908785 w 10432072"/>
              <a:gd name="connsiteY10" fmla="*/ 0 h 1606954"/>
              <a:gd name="connsiteX11" fmla="*/ 6766474 w 10432072"/>
              <a:gd name="connsiteY11" fmla="*/ 0 h 1606954"/>
              <a:gd name="connsiteX12" fmla="*/ 7228306 w 10432072"/>
              <a:gd name="connsiteY12" fmla="*/ 0 h 1606954"/>
              <a:gd name="connsiteX13" fmla="*/ 7888067 w 10432072"/>
              <a:gd name="connsiteY13" fmla="*/ 0 h 1606954"/>
              <a:gd name="connsiteX14" fmla="*/ 8547827 w 10432072"/>
              <a:gd name="connsiteY14" fmla="*/ 0 h 1606954"/>
              <a:gd name="connsiteX15" fmla="*/ 9009660 w 10432072"/>
              <a:gd name="connsiteY15" fmla="*/ 0 h 1606954"/>
              <a:gd name="connsiteX16" fmla="*/ 10164241 w 10432072"/>
              <a:gd name="connsiteY16" fmla="*/ 0 h 1606954"/>
              <a:gd name="connsiteX17" fmla="*/ 10432072 w 10432072"/>
              <a:gd name="connsiteY17" fmla="*/ 267831 h 1606954"/>
              <a:gd name="connsiteX18" fmla="*/ 10432072 w 10432072"/>
              <a:gd name="connsiteY18" fmla="*/ 792764 h 1606954"/>
              <a:gd name="connsiteX19" fmla="*/ 10432072 w 10432072"/>
              <a:gd name="connsiteY19" fmla="*/ 1339123 h 1606954"/>
              <a:gd name="connsiteX20" fmla="*/ 10164241 w 10432072"/>
              <a:gd name="connsiteY20" fmla="*/ 1606954 h 1606954"/>
              <a:gd name="connsiteX21" fmla="*/ 9603444 w 10432072"/>
              <a:gd name="connsiteY21" fmla="*/ 1606954 h 1606954"/>
              <a:gd name="connsiteX22" fmla="*/ 9042648 w 10432072"/>
              <a:gd name="connsiteY22" fmla="*/ 1606954 h 1606954"/>
              <a:gd name="connsiteX23" fmla="*/ 8283923 w 10432072"/>
              <a:gd name="connsiteY23" fmla="*/ 1606954 h 1606954"/>
              <a:gd name="connsiteX24" fmla="*/ 7723127 w 10432072"/>
              <a:gd name="connsiteY24" fmla="*/ 1606954 h 1606954"/>
              <a:gd name="connsiteX25" fmla="*/ 7063366 w 10432072"/>
              <a:gd name="connsiteY25" fmla="*/ 1606954 h 1606954"/>
              <a:gd name="connsiteX26" fmla="*/ 6205677 w 10432072"/>
              <a:gd name="connsiteY26" fmla="*/ 1606954 h 1606954"/>
              <a:gd name="connsiteX27" fmla="*/ 5743845 w 10432072"/>
              <a:gd name="connsiteY27" fmla="*/ 1606954 h 1606954"/>
              <a:gd name="connsiteX28" fmla="*/ 5084084 w 10432072"/>
              <a:gd name="connsiteY28" fmla="*/ 1606954 h 1606954"/>
              <a:gd name="connsiteX29" fmla="*/ 4622251 w 10432072"/>
              <a:gd name="connsiteY29" fmla="*/ 1606954 h 1606954"/>
              <a:gd name="connsiteX30" fmla="*/ 3764563 w 10432072"/>
              <a:gd name="connsiteY30" fmla="*/ 1606954 h 1606954"/>
              <a:gd name="connsiteX31" fmla="*/ 3005838 w 10432072"/>
              <a:gd name="connsiteY31" fmla="*/ 1606954 h 1606954"/>
              <a:gd name="connsiteX32" fmla="*/ 2247113 w 10432072"/>
              <a:gd name="connsiteY32" fmla="*/ 1606954 h 1606954"/>
              <a:gd name="connsiteX33" fmla="*/ 1587352 w 10432072"/>
              <a:gd name="connsiteY33" fmla="*/ 1606954 h 1606954"/>
              <a:gd name="connsiteX34" fmla="*/ 927592 w 10432072"/>
              <a:gd name="connsiteY34" fmla="*/ 1606954 h 1606954"/>
              <a:gd name="connsiteX35" fmla="*/ 267831 w 10432072"/>
              <a:gd name="connsiteY35" fmla="*/ 1606954 h 1606954"/>
              <a:gd name="connsiteX36" fmla="*/ 0 w 10432072"/>
              <a:gd name="connsiteY36" fmla="*/ 1339123 h 1606954"/>
              <a:gd name="connsiteX37" fmla="*/ 0 w 10432072"/>
              <a:gd name="connsiteY37" fmla="*/ 824903 h 1606954"/>
              <a:gd name="connsiteX38" fmla="*/ 0 w 10432072"/>
              <a:gd name="connsiteY38" fmla="*/ 267831 h 160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32072" h="1606954" extrusionOk="0">
                <a:moveTo>
                  <a:pt x="0" y="267831"/>
                </a:moveTo>
                <a:cubicBezTo>
                  <a:pt x="-12521" y="130199"/>
                  <a:pt x="113619" y="3828"/>
                  <a:pt x="267831" y="0"/>
                </a:cubicBezTo>
                <a:cubicBezTo>
                  <a:pt x="433816" y="-16235"/>
                  <a:pt x="480362" y="7424"/>
                  <a:pt x="630699" y="0"/>
                </a:cubicBezTo>
                <a:cubicBezTo>
                  <a:pt x="781036" y="-7424"/>
                  <a:pt x="1059073" y="17935"/>
                  <a:pt x="1290460" y="0"/>
                </a:cubicBezTo>
                <a:cubicBezTo>
                  <a:pt x="1521847" y="-17935"/>
                  <a:pt x="1613109" y="14373"/>
                  <a:pt x="1752293" y="0"/>
                </a:cubicBezTo>
                <a:cubicBezTo>
                  <a:pt x="1891477" y="-14373"/>
                  <a:pt x="2384787" y="37455"/>
                  <a:pt x="2609981" y="0"/>
                </a:cubicBezTo>
                <a:cubicBezTo>
                  <a:pt x="2835175" y="-37455"/>
                  <a:pt x="3210852" y="24953"/>
                  <a:pt x="3467670" y="0"/>
                </a:cubicBezTo>
                <a:cubicBezTo>
                  <a:pt x="3724488" y="-24953"/>
                  <a:pt x="3839669" y="-9729"/>
                  <a:pt x="4028467" y="0"/>
                </a:cubicBezTo>
                <a:cubicBezTo>
                  <a:pt x="4217265" y="9729"/>
                  <a:pt x="4273652" y="5253"/>
                  <a:pt x="4391335" y="0"/>
                </a:cubicBezTo>
                <a:cubicBezTo>
                  <a:pt x="4509018" y="-5253"/>
                  <a:pt x="4943204" y="37579"/>
                  <a:pt x="5150060" y="0"/>
                </a:cubicBezTo>
                <a:cubicBezTo>
                  <a:pt x="5356917" y="-37579"/>
                  <a:pt x="5597267" y="34783"/>
                  <a:pt x="5908785" y="0"/>
                </a:cubicBezTo>
                <a:cubicBezTo>
                  <a:pt x="6220304" y="-34783"/>
                  <a:pt x="6524870" y="-42881"/>
                  <a:pt x="6766474" y="0"/>
                </a:cubicBezTo>
                <a:cubicBezTo>
                  <a:pt x="7008078" y="42881"/>
                  <a:pt x="7074223" y="1990"/>
                  <a:pt x="7228306" y="0"/>
                </a:cubicBezTo>
                <a:cubicBezTo>
                  <a:pt x="7382389" y="-1990"/>
                  <a:pt x="7749192" y="12305"/>
                  <a:pt x="7888067" y="0"/>
                </a:cubicBezTo>
                <a:cubicBezTo>
                  <a:pt x="8026942" y="-12305"/>
                  <a:pt x="8274632" y="-12148"/>
                  <a:pt x="8547827" y="0"/>
                </a:cubicBezTo>
                <a:cubicBezTo>
                  <a:pt x="8821022" y="12148"/>
                  <a:pt x="8785702" y="17335"/>
                  <a:pt x="9009660" y="0"/>
                </a:cubicBezTo>
                <a:cubicBezTo>
                  <a:pt x="9233618" y="-17335"/>
                  <a:pt x="9920422" y="-45679"/>
                  <a:pt x="10164241" y="0"/>
                </a:cubicBezTo>
                <a:cubicBezTo>
                  <a:pt x="10309369" y="3784"/>
                  <a:pt x="10420428" y="138443"/>
                  <a:pt x="10432072" y="267831"/>
                </a:cubicBezTo>
                <a:cubicBezTo>
                  <a:pt x="10424706" y="381842"/>
                  <a:pt x="10453178" y="559975"/>
                  <a:pt x="10432072" y="792764"/>
                </a:cubicBezTo>
                <a:cubicBezTo>
                  <a:pt x="10410966" y="1025553"/>
                  <a:pt x="10434501" y="1212508"/>
                  <a:pt x="10432072" y="1339123"/>
                </a:cubicBezTo>
                <a:cubicBezTo>
                  <a:pt x="10436207" y="1468142"/>
                  <a:pt x="10308860" y="1601728"/>
                  <a:pt x="10164241" y="1606954"/>
                </a:cubicBezTo>
                <a:cubicBezTo>
                  <a:pt x="9995066" y="1580991"/>
                  <a:pt x="9736169" y="1623574"/>
                  <a:pt x="9603444" y="1606954"/>
                </a:cubicBezTo>
                <a:cubicBezTo>
                  <a:pt x="9470719" y="1590334"/>
                  <a:pt x="9189366" y="1594391"/>
                  <a:pt x="9042648" y="1606954"/>
                </a:cubicBezTo>
                <a:cubicBezTo>
                  <a:pt x="8895930" y="1619517"/>
                  <a:pt x="8439810" y="1625839"/>
                  <a:pt x="8283923" y="1606954"/>
                </a:cubicBezTo>
                <a:cubicBezTo>
                  <a:pt x="8128036" y="1588069"/>
                  <a:pt x="7885088" y="1591090"/>
                  <a:pt x="7723127" y="1606954"/>
                </a:cubicBezTo>
                <a:cubicBezTo>
                  <a:pt x="7561166" y="1622818"/>
                  <a:pt x="7297153" y="1582807"/>
                  <a:pt x="7063366" y="1606954"/>
                </a:cubicBezTo>
                <a:cubicBezTo>
                  <a:pt x="6829579" y="1631101"/>
                  <a:pt x="6382106" y="1573865"/>
                  <a:pt x="6205677" y="1606954"/>
                </a:cubicBezTo>
                <a:cubicBezTo>
                  <a:pt x="6029248" y="1640043"/>
                  <a:pt x="5844699" y="1621232"/>
                  <a:pt x="5743845" y="1606954"/>
                </a:cubicBezTo>
                <a:cubicBezTo>
                  <a:pt x="5642991" y="1592676"/>
                  <a:pt x="5409260" y="1608812"/>
                  <a:pt x="5084084" y="1606954"/>
                </a:cubicBezTo>
                <a:cubicBezTo>
                  <a:pt x="4758908" y="1605096"/>
                  <a:pt x="4726308" y="1619503"/>
                  <a:pt x="4622251" y="1606954"/>
                </a:cubicBezTo>
                <a:cubicBezTo>
                  <a:pt x="4518194" y="1594405"/>
                  <a:pt x="4077793" y="1643343"/>
                  <a:pt x="3764563" y="1606954"/>
                </a:cubicBezTo>
                <a:cubicBezTo>
                  <a:pt x="3451333" y="1570565"/>
                  <a:pt x="3215252" y="1574019"/>
                  <a:pt x="3005838" y="1606954"/>
                </a:cubicBezTo>
                <a:cubicBezTo>
                  <a:pt x="2796424" y="1639889"/>
                  <a:pt x="2530908" y="1613766"/>
                  <a:pt x="2247113" y="1606954"/>
                </a:cubicBezTo>
                <a:cubicBezTo>
                  <a:pt x="1963318" y="1600142"/>
                  <a:pt x="1796799" y="1582318"/>
                  <a:pt x="1587352" y="1606954"/>
                </a:cubicBezTo>
                <a:cubicBezTo>
                  <a:pt x="1377905" y="1631590"/>
                  <a:pt x="1247257" y="1596835"/>
                  <a:pt x="927592" y="1606954"/>
                </a:cubicBezTo>
                <a:cubicBezTo>
                  <a:pt x="607927" y="1617073"/>
                  <a:pt x="432384" y="1620195"/>
                  <a:pt x="267831" y="1606954"/>
                </a:cubicBezTo>
                <a:cubicBezTo>
                  <a:pt x="103127" y="1625562"/>
                  <a:pt x="9626" y="1476017"/>
                  <a:pt x="0" y="1339123"/>
                </a:cubicBezTo>
                <a:cubicBezTo>
                  <a:pt x="7069" y="1098098"/>
                  <a:pt x="14848" y="1054850"/>
                  <a:pt x="0" y="824903"/>
                </a:cubicBezTo>
                <a:cubicBezTo>
                  <a:pt x="-14848" y="594956"/>
                  <a:pt x="-8995" y="460482"/>
                  <a:pt x="0" y="267831"/>
                </a:cubicBezTo>
                <a:close/>
              </a:path>
            </a:pathLst>
          </a:custGeom>
          <a:noFill/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3625454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accent1"/>
              </a:solidFill>
              <a:latin typeface="Architects Daughter" pitchFamily="2" charset="0"/>
            </a:endParaRP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C9386CDA-6FAE-97F9-FF0B-9BBE699AE2E9}"/>
              </a:ext>
            </a:extLst>
          </p:cNvPr>
          <p:cNvCxnSpPr>
            <a:cxnSpLocks/>
            <a:stCxn id="4" idx="3"/>
            <a:endCxn id="5" idx="3"/>
          </p:cNvCxnSpPr>
          <p:nvPr/>
        </p:nvCxnSpPr>
        <p:spPr>
          <a:xfrm flipH="1">
            <a:off x="11034584" y="891608"/>
            <a:ext cx="789682" cy="3025772"/>
          </a:xfrm>
          <a:prstGeom prst="curvedConnector3">
            <a:avLst>
              <a:gd name="adj1" fmla="val -28948"/>
            </a:avLst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99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6DB693-2EBA-8924-CA5E-6C4F3F1BA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Estimands &amp; Target Audiences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1C56DF-E294-1AE8-731D-D5790C250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Policymakers (hopefully) want to know what will happen if they implement something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Question of interest for PA probably isn’t “What happened in MD”, but “What will happen in PA?”</a:t>
            </a:r>
          </a:p>
          <a:p>
            <a:pPr marL="628650" lvl="1" indent="-342900"/>
            <a:r>
              <a:rPr lang="en-US" dirty="0"/>
              <a:t>(⬆️ That’s not an ATT!)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73BEC-C14D-05AB-5B75-3EF1A5388A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048EB2-ABBB-452B-B43B-31E8A7DFB90B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505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EF2522-74BF-56E9-9CBA-CF3358FC8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all love the ATT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03C2174-47F0-CD8E-912B-1C9EFC7D6D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b="1" dirty="0"/>
                  <a:t>average treatment effect among the treated (ATT)</a:t>
                </a:r>
                <a:r>
                  <a:rPr lang="en-US" dirty="0"/>
                  <a:t> compares what actually happened to the policy-implementing units to what would have happened in the absence of the policy.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𝐴𝑇𝑇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=1]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 </a:t>
                </a:r>
                <a:r>
                  <a:rPr lang="en-US" b="1" dirty="0"/>
                  <a:t>ton</a:t>
                </a:r>
                <a:r>
                  <a:rPr lang="en-US" dirty="0"/>
                  <a:t> of methods estimate this.</a:t>
                </a:r>
              </a:p>
              <a:p>
                <a:endParaRPr lang="en-US" dirty="0"/>
              </a:p>
              <a:p>
                <a:r>
                  <a:rPr lang="en-US" dirty="0"/>
                  <a:t>But there are inherent limitations here!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03C2174-47F0-CD8E-912B-1C9EFC7D6D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927" t="-1714" r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4C713-D1CE-664A-6603-1E41ABFEB8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EA8E7-5F55-4A60-8EF9-470692FC563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11F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11F5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6" name="Picture 2" descr="a blonde woman is talking to another woman and says why are you so obsessed with me">
            <a:extLst>
              <a:ext uri="{FF2B5EF4-FFF2-40B4-BE49-F238E27FC236}">
                <a16:creationId xmlns:a16="http://schemas.microsoft.com/office/drawing/2014/main" id="{D21A966F-13A7-5DB7-7E8B-66FF716BD963}"/>
              </a:ext>
            </a:extLst>
          </p:cNvPr>
          <p:cNvPicPr>
            <a:picLocks noGrp="1" noChangeAspect="1" noChangeArrowheads="1"/>
          </p:cNvPicPr>
          <p:nvPr>
            <p:ph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71" y="2249488"/>
            <a:ext cx="5088120" cy="33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61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9C0D4-4D27-1B26-D00E-CF4C48C7D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Policy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A0936-578F-E714-E623-25C59C54A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be difficult to isolate policy of interest</a:t>
            </a:r>
          </a:p>
          <a:p>
            <a:pPr marL="571500" lvl="1"/>
            <a:r>
              <a:rPr lang="en-US" sz="2000" dirty="0"/>
              <a:t>“Current events are happening as we speak.”  </a:t>
            </a:r>
            <a:r>
              <a:rPr lang="en-US" sz="1400" dirty="0"/>
              <a:t>- Matt Rogers, </a:t>
            </a:r>
            <a:r>
              <a:rPr lang="en-US" sz="1400" i="1" dirty="0"/>
              <a:t>Las </a:t>
            </a:r>
            <a:r>
              <a:rPr lang="en-US" sz="1400" i="1" dirty="0" err="1"/>
              <a:t>Culturistas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Confounding by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Heterogeneous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Small sample size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91370-4A7B-522A-F960-6D6CBD26D6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4</a:t>
            </a:fld>
            <a:endParaRPr lang="en-US" noProof="0"/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4F63241D-B9C2-82B6-4C6A-30E869EC5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0425" y="28475"/>
            <a:ext cx="1106488" cy="1106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9FE836-3452-44A1-BE88-C07B12521272}"/>
              </a:ext>
            </a:extLst>
          </p:cNvPr>
          <p:cNvSpPr txBox="1"/>
          <p:nvPr/>
        </p:nvSpPr>
        <p:spPr>
          <a:xfrm>
            <a:off x="9577704" y="127913"/>
            <a:ext cx="92583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Architects Daughter" pitchFamily="2" charset="0"/>
              </a:rPr>
              <a:t>Scan for slides</a:t>
            </a:r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64AA1560-6C8C-AE99-6B53-969578010325}"/>
              </a:ext>
            </a:extLst>
          </p:cNvPr>
          <p:cNvCxnSpPr>
            <a:cxnSpLocks/>
            <a:stCxn id="6" idx="3"/>
            <a:endCxn id="5" idx="1"/>
          </p:cNvCxnSpPr>
          <p:nvPr/>
        </p:nvCxnSpPr>
        <p:spPr>
          <a:xfrm>
            <a:off x="10503534" y="374135"/>
            <a:ext cx="556891" cy="207584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904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375FB-0931-564A-7049-093730FFF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 and Cons of the ATT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9E4DD9-77D9-E17B-6EBC-4BB091F8AC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𝐴𝑇𝑇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|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=1]</m:t>
                      </m:r>
                    </m:oMath>
                  </m:oMathPara>
                </a14:m>
                <a:endParaRPr lang="en-US" sz="2800" dirty="0"/>
              </a:p>
              <a:p>
                <a:endParaRPr lang="en-US" dirty="0"/>
              </a:p>
              <a:p>
                <a:r>
                  <a:rPr lang="en-US" dirty="0"/>
                  <a:t>The ATT is nice because it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is common, and so easy to communicate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only requires imputing one counterfactual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neatly describes </a:t>
                </a:r>
                <a:r>
                  <a:rPr lang="en-US" i="1" dirty="0"/>
                  <a:t>what happened</a:t>
                </a:r>
              </a:p>
              <a:p>
                <a:r>
                  <a:rPr lang="en-US" dirty="0"/>
                  <a:t>One big problem, though: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 ATT doesn’t necessarily give actionable information to policymakers: it’s inherently </a:t>
                </a:r>
                <a:r>
                  <a:rPr lang="en-US" i="1" dirty="0"/>
                  <a:t>post hoc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9E4DD9-77D9-E17B-6EBC-4BB091F8AC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69" r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5701D-5765-0B24-EAA3-53DBD500C7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EA8E7-5F55-4A60-8EF9-470692FC563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11F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11F5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4234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8D30D-59C0-0E66-5BBA-FB506F244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prefer the ATT?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7438DE-3904-5357-4A8F-38E44A6EB0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ATE and ATC both require estimating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This… feels weird! Usual identification assumptions often feel too strong.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But: mismatch between the real question and what we can confidently do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We should try to get creative here!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7438DE-3904-5357-4A8F-38E44A6EB0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69" t="-2000" r="-2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E05C2-EAF1-ED59-44A0-52587383BB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DEA8E7-5F55-4A60-8EF9-470692FC563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11F5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11F5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6288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E0B1C-7F48-B831-2EF5-C28148575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21E752-364C-5585-A73F-EEE17DDF7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Statistical Analysis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76AFCC-0F43-A420-34AD-DA6CB7659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4114235"/>
            <a:ext cx="10749600" cy="457200"/>
          </a:xfrm>
        </p:spPr>
        <p:txBody>
          <a:bodyPr/>
          <a:lstStyle/>
          <a:p>
            <a:r>
              <a:rPr lang="en-US" dirty="0"/>
              <a:t>How do we analyze data to answer the question, and under what assumptions?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AD33F-9CF4-A4B0-F18F-AD5DB9AC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42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389344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F1FFC4-BB2C-53AF-60C3-E3D3CBCD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 Considerations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DE9585-2B36-CBA6-6348-E21FB029D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hypothetical cluster-randomized target trial can use “standard” tools</a:t>
            </a:r>
          </a:p>
          <a:p>
            <a:r>
              <a:rPr lang="en-US" dirty="0"/>
              <a:t>Our non-experimental trial analogue probably can’t, because assignment is confounded.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Goal:</a:t>
            </a:r>
            <a:r>
              <a:rPr lang="en-US" dirty="0"/>
              <a:t> Estimate the estimand with reasonable assumptions.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Methods usually use pre-baseline information from exposed &amp; comparison units to extrapolate an estimate of the exposed group’s counterfactual outcomes under no policy.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01902-9387-C51B-3F39-6BE7B3733E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048EB2-ABBB-452B-B43B-31E8A7DFB90B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7255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6CB1C-E15D-C32E-34E5-2E25A78CF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Explosion!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18BFD-2B8E-829D-FBC5-ED1D169DF8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44</a:t>
            </a:fld>
            <a:endParaRPr lang="en-US" noProof="0"/>
          </a:p>
        </p:txBody>
      </p:sp>
      <p:pic>
        <p:nvPicPr>
          <p:cNvPr id="12" name="Content Placeholder 9" descr="Stack of colorful files">
            <a:extLst>
              <a:ext uri="{FF2B5EF4-FFF2-40B4-BE49-F238E27FC236}">
                <a16:creationId xmlns:a16="http://schemas.microsoft.com/office/drawing/2014/main" id="{36C98CFE-FD27-CE50-6B13-2B671781B5B6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88" y="2463751"/>
            <a:ext cx="5195887" cy="2922686"/>
          </a:xfr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C23465C-9268-6E61-7D85-46A16DA11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There’s an increasingly large class of methods designed for this setting!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Difference-in-differences</a:t>
            </a:r>
          </a:p>
          <a:p>
            <a:pPr marL="628650" lvl="1" indent="-342900"/>
            <a:r>
              <a:rPr lang="en-US" dirty="0"/>
              <a:t>Two-way fixed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Synthetic controls</a:t>
            </a:r>
          </a:p>
          <a:p>
            <a:pPr marL="628650" lvl="1" indent="-342900"/>
            <a:r>
              <a:rPr lang="en-US" dirty="0"/>
              <a:t>Augmented synthetic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Event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Different methods rely on different assumptions: be careful to be reasonable!</a:t>
            </a:r>
          </a:p>
        </p:txBody>
      </p:sp>
    </p:spTree>
    <p:extLst>
      <p:ext uri="{BB962C8B-B14F-4D97-AF65-F5344CB8AC3E}">
        <p14:creationId xmlns:p14="http://schemas.microsoft.com/office/powerpoint/2010/main" val="42902119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3CDBE-288E-7769-3968-5C6576665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 in Differences (</a:t>
            </a:r>
            <a:r>
              <a:rPr lang="en-US" dirty="0" err="1"/>
              <a:t>DiD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AC1E6-0D60-5E3C-CFDE-416B0C65E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Big Idea:</a:t>
            </a:r>
            <a:r>
              <a:rPr lang="en-US" dirty="0"/>
              <a:t> Compare change in outcome over time between exposed and comparison groups.</a:t>
            </a:r>
          </a:p>
          <a:p>
            <a:endParaRPr lang="en-US" dirty="0"/>
          </a:p>
          <a:p>
            <a:r>
              <a:rPr lang="en-US" b="1" dirty="0"/>
              <a:t>Key Assumption:</a:t>
            </a:r>
            <a:r>
              <a:rPr lang="en-US" dirty="0"/>
              <a:t> ”Parallel counterfactual trends”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exposed group’s outcome evolution would have looked like the comparison group’s outcome evolution had the exposed group not been exposed.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CAEA9-0598-187C-77D6-80DF1BCD47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45</a:t>
            </a:fld>
            <a:endParaRPr lang="en-US" noProof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B72082-358E-AED2-AB08-E23EF40B6B5F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6736017" y="1712913"/>
            <a:ext cx="4274629" cy="44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62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27C9C-16F2-0BFD-2890-41B9E037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Staggered Adoption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0B8E2-4226-9C55-5A0C-406639C45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every exposed unit is exposed at the same time!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Staggered program rollout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Policies adopted at different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This can create </a:t>
            </a:r>
            <a:r>
              <a:rPr lang="en-US" b="1" dirty="0"/>
              <a:t>big</a:t>
            </a:r>
            <a:r>
              <a:rPr lang="en-US" dirty="0"/>
              <a:t> problems with traditional estimation.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Traditional approach can be extremely biased if there are time-varying treatment effects under staggered adoption. (Goodman-Bacon 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B41CF-F669-8C36-B6EB-75287A0CC8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46</a:t>
            </a:fld>
            <a:endParaRPr lang="en-US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92BC9-4AC7-B444-BFAC-5104014499BB}"/>
              </a:ext>
            </a:extLst>
          </p:cNvPr>
          <p:cNvSpPr txBox="1"/>
          <p:nvPr/>
        </p:nvSpPr>
        <p:spPr>
          <a:xfrm>
            <a:off x="493668" y="5978900"/>
            <a:ext cx="5912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DM Sans 14pt" pitchFamily="2" charset="77"/>
              </a:rPr>
              <a:t>Goodman-Bacon A. Difference-in-differences with variation in treatment timing. J Econometrics. 2021 Dec;225(2):254–77.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2F0D21C-492A-2BB0-2765-5526CFE9B78D}"/>
              </a:ext>
            </a:extLst>
          </p:cNvPr>
          <p:cNvGrpSpPr/>
          <p:nvPr/>
        </p:nvGrpSpPr>
        <p:grpSpPr>
          <a:xfrm>
            <a:off x="6276002" y="1686234"/>
            <a:ext cx="5036290" cy="4196778"/>
            <a:chOff x="6275999" y="1919139"/>
            <a:chExt cx="5036290" cy="4196778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2382C42-50F1-7E45-1235-448F2816D3CC}"/>
                </a:ext>
              </a:extLst>
            </p:cNvPr>
            <p:cNvCxnSpPr/>
            <p:nvPr/>
          </p:nvCxnSpPr>
          <p:spPr>
            <a:xfrm>
              <a:off x="6358452" y="2311025"/>
              <a:ext cx="4953837" cy="0"/>
            </a:xfrm>
            <a:prstGeom prst="straightConnector1">
              <a:avLst/>
            </a:prstGeom>
            <a:ln w="762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C53687-80E0-ADCB-FDE4-6285AA215A03}"/>
                </a:ext>
              </a:extLst>
            </p:cNvPr>
            <p:cNvCxnSpPr/>
            <p:nvPr/>
          </p:nvCxnSpPr>
          <p:spPr>
            <a:xfrm>
              <a:off x="6720192" y="1919139"/>
              <a:ext cx="0" cy="783772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9B31EC5-BF25-FFA9-9A66-3E4D5DDFD59F}"/>
                </a:ext>
              </a:extLst>
            </p:cNvPr>
            <p:cNvCxnSpPr/>
            <p:nvPr/>
          </p:nvCxnSpPr>
          <p:spPr>
            <a:xfrm>
              <a:off x="6358452" y="3769711"/>
              <a:ext cx="4953837" cy="0"/>
            </a:xfrm>
            <a:prstGeom prst="straightConnector1">
              <a:avLst/>
            </a:prstGeom>
            <a:ln w="762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E68C73D-0A1A-8577-F7EA-C80A6E9FA0E8}"/>
                </a:ext>
              </a:extLst>
            </p:cNvPr>
            <p:cNvCxnSpPr/>
            <p:nvPr/>
          </p:nvCxnSpPr>
          <p:spPr>
            <a:xfrm>
              <a:off x="7996330" y="3377825"/>
              <a:ext cx="0" cy="783772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8429217-01E5-5803-411C-6853A9873A6A}"/>
                </a:ext>
              </a:extLst>
            </p:cNvPr>
            <p:cNvCxnSpPr/>
            <p:nvPr/>
          </p:nvCxnSpPr>
          <p:spPr>
            <a:xfrm>
              <a:off x="6358452" y="5308784"/>
              <a:ext cx="4953837" cy="0"/>
            </a:xfrm>
            <a:prstGeom prst="straightConnector1">
              <a:avLst/>
            </a:prstGeom>
            <a:ln w="762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9356CBA-3EC1-E491-ACCF-6A370E9FC324}"/>
                </a:ext>
              </a:extLst>
            </p:cNvPr>
            <p:cNvCxnSpPr/>
            <p:nvPr/>
          </p:nvCxnSpPr>
          <p:spPr>
            <a:xfrm>
              <a:off x="9135692" y="4916898"/>
              <a:ext cx="0" cy="783772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600FD3C-6409-D5A0-32C4-9F1371B3F81E}"/>
                </a:ext>
              </a:extLst>
            </p:cNvPr>
            <p:cNvSpPr txBox="1"/>
            <p:nvPr/>
          </p:nvSpPr>
          <p:spPr>
            <a:xfrm>
              <a:off x="6275999" y="2671298"/>
              <a:ext cx="857927" cy="36933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DM Sans 14pt" pitchFamily="2" charset="77"/>
                </a:rPr>
                <a:t>AZ, CT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9967010-8BD7-BD19-A799-86C9DB367CEB}"/>
                </a:ext>
              </a:extLst>
            </p:cNvPr>
            <p:cNvSpPr txBox="1"/>
            <p:nvPr/>
          </p:nvSpPr>
          <p:spPr>
            <a:xfrm>
              <a:off x="7333435" y="4181192"/>
              <a:ext cx="1301959" cy="36933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DM Sans 14pt" pitchFamily="2" charset="77"/>
                </a:rPr>
                <a:t>AK, CO, DE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DE3E3C-F8EE-2567-F0B6-05CA7CA59670}"/>
                </a:ext>
              </a:extLst>
            </p:cNvPr>
            <p:cNvSpPr txBox="1"/>
            <p:nvPr/>
          </p:nvSpPr>
          <p:spPr>
            <a:xfrm>
              <a:off x="8713941" y="5746585"/>
              <a:ext cx="830677" cy="36933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DM Sans 14pt" pitchFamily="2" charset="77"/>
                </a:rPr>
                <a:t>AL, PA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8455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635F7-229E-3A7E-E8DD-10219656D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Methods Handle Staggered Adoption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DBA63-1F62-8E23-2956-341ECA6AF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One</a:t>
            </a:r>
            <a:r>
              <a:rPr lang="en-US" dirty="0"/>
              <a:t> common solution: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Group units treated at the same time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Estimate “group-time” effects for each such group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Aggregate group-time effects to estimate quantities of interest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9A766-AC8A-B648-79F1-60FEEB7195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47</a:t>
            </a:fld>
            <a:endParaRPr lang="en-US" noProof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DAA3F9D-673E-4D63-880F-0388743425DE}"/>
              </a:ext>
            </a:extLst>
          </p:cNvPr>
          <p:cNvGrpSpPr/>
          <p:nvPr/>
        </p:nvGrpSpPr>
        <p:grpSpPr>
          <a:xfrm>
            <a:off x="6276002" y="1686234"/>
            <a:ext cx="5036290" cy="4196778"/>
            <a:chOff x="6275999" y="1919139"/>
            <a:chExt cx="5036290" cy="4196778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5623D8E-D554-FDC2-19CD-780715E5887E}"/>
                </a:ext>
              </a:extLst>
            </p:cNvPr>
            <p:cNvCxnSpPr/>
            <p:nvPr/>
          </p:nvCxnSpPr>
          <p:spPr>
            <a:xfrm>
              <a:off x="6358452" y="2311025"/>
              <a:ext cx="4953837" cy="0"/>
            </a:xfrm>
            <a:prstGeom prst="straightConnector1">
              <a:avLst/>
            </a:prstGeom>
            <a:ln w="762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94079F0-2429-2CF6-CD20-B2D9041CA0B0}"/>
                </a:ext>
              </a:extLst>
            </p:cNvPr>
            <p:cNvCxnSpPr/>
            <p:nvPr/>
          </p:nvCxnSpPr>
          <p:spPr>
            <a:xfrm>
              <a:off x="6720192" y="1919139"/>
              <a:ext cx="0" cy="783772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3D702F0-9025-FD5B-D81E-EE70F4B081DB}"/>
                </a:ext>
              </a:extLst>
            </p:cNvPr>
            <p:cNvCxnSpPr/>
            <p:nvPr/>
          </p:nvCxnSpPr>
          <p:spPr>
            <a:xfrm>
              <a:off x="6358452" y="3769711"/>
              <a:ext cx="4953837" cy="0"/>
            </a:xfrm>
            <a:prstGeom prst="straightConnector1">
              <a:avLst/>
            </a:prstGeom>
            <a:ln w="762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4E1A53C-CFA3-4D83-C8AF-DEC6219CDE6A}"/>
                </a:ext>
              </a:extLst>
            </p:cNvPr>
            <p:cNvCxnSpPr/>
            <p:nvPr/>
          </p:nvCxnSpPr>
          <p:spPr>
            <a:xfrm>
              <a:off x="7996330" y="3377825"/>
              <a:ext cx="0" cy="783772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8DF46FA-403F-2DD7-7C4D-6C09C9A346A6}"/>
                </a:ext>
              </a:extLst>
            </p:cNvPr>
            <p:cNvCxnSpPr/>
            <p:nvPr/>
          </p:nvCxnSpPr>
          <p:spPr>
            <a:xfrm>
              <a:off x="6358452" y="5308784"/>
              <a:ext cx="4953837" cy="0"/>
            </a:xfrm>
            <a:prstGeom prst="straightConnector1">
              <a:avLst/>
            </a:prstGeom>
            <a:ln w="762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F09C594-B029-7681-ECF0-F85D6A8FB0C4}"/>
                </a:ext>
              </a:extLst>
            </p:cNvPr>
            <p:cNvCxnSpPr/>
            <p:nvPr/>
          </p:nvCxnSpPr>
          <p:spPr>
            <a:xfrm>
              <a:off x="9135692" y="4916898"/>
              <a:ext cx="0" cy="783772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8AF1B4-FCAE-0B9E-0310-BD7730112278}"/>
                </a:ext>
              </a:extLst>
            </p:cNvPr>
            <p:cNvSpPr txBox="1"/>
            <p:nvPr/>
          </p:nvSpPr>
          <p:spPr>
            <a:xfrm>
              <a:off x="6275999" y="2671298"/>
              <a:ext cx="857927" cy="36933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DM Sans 14pt" pitchFamily="2" charset="77"/>
                </a:rPr>
                <a:t>AZ, CT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D273CA3-C0FD-2EAB-B0DB-6302C8E07AA2}"/>
                </a:ext>
              </a:extLst>
            </p:cNvPr>
            <p:cNvSpPr txBox="1"/>
            <p:nvPr/>
          </p:nvSpPr>
          <p:spPr>
            <a:xfrm>
              <a:off x="7333435" y="4181192"/>
              <a:ext cx="1301959" cy="36933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DM Sans 14pt" pitchFamily="2" charset="77"/>
                </a:rPr>
                <a:t>AK, CO, DE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F21085-3ABB-71E4-573D-8585C13DF913}"/>
                </a:ext>
              </a:extLst>
            </p:cNvPr>
            <p:cNvSpPr txBox="1"/>
            <p:nvPr/>
          </p:nvSpPr>
          <p:spPr>
            <a:xfrm>
              <a:off x="8713941" y="5746585"/>
              <a:ext cx="830677" cy="36933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DM Sans 14pt" pitchFamily="2" charset="77"/>
                </a:rPr>
                <a:t>AL, PA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8B9A1D6-1AC7-1F69-BA5D-198C93F7DE35}"/>
              </a:ext>
            </a:extLst>
          </p:cNvPr>
          <p:cNvSpPr txBox="1"/>
          <p:nvPr/>
        </p:nvSpPr>
        <p:spPr>
          <a:xfrm>
            <a:off x="493668" y="5978900"/>
            <a:ext cx="5971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  <a:effectLst/>
                <a:latin typeface="DM Sans 14pt" pitchFamily="2" charset="77"/>
              </a:rPr>
              <a:t>Callaway B,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effectLst/>
                <a:latin typeface="DM Sans 14pt" pitchFamily="2" charset="77"/>
              </a:rPr>
              <a:t>Sant’Anna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effectLst/>
                <a:latin typeface="DM Sans 14pt" pitchFamily="2" charset="77"/>
              </a:rPr>
              <a:t> PHC. Difference-in-Differences with multiple time periods. J Econometrics. 2021;225(2):200–30.</a:t>
            </a:r>
          </a:p>
        </p:txBody>
      </p:sp>
    </p:spTree>
    <p:extLst>
      <p:ext uri="{BB962C8B-B14F-4D97-AF65-F5344CB8AC3E}">
        <p14:creationId xmlns:p14="http://schemas.microsoft.com/office/powerpoint/2010/main" val="29708513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21473-DC0B-CB0C-37C6-3B9B15B7E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Synthetic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8D317-6503-E517-109E-86AF9891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Big Idea: </a:t>
            </a:r>
            <a:r>
              <a:rPr lang="en-US" dirty="0"/>
              <a:t>Construct a weighted combination of non-implementing units that mimics the outcome trajectory of each implementing unit in the pre-policy period.</a:t>
            </a:r>
          </a:p>
          <a:p>
            <a:r>
              <a:rPr lang="en-US" b="1" dirty="0"/>
              <a:t>Then, </a:t>
            </a:r>
            <a:r>
              <a:rPr lang="en-US" dirty="0"/>
              <a:t>extrapolate that combination forward to estimate the counterfactual for the exposed unit under no policy.</a:t>
            </a:r>
          </a:p>
          <a:p>
            <a:endParaRPr lang="en-US" b="1" dirty="0"/>
          </a:p>
          <a:p>
            <a:r>
              <a:rPr lang="en-US" dirty="0"/>
              <a:t>A useful variant is </a:t>
            </a:r>
            <a:r>
              <a:rPr lang="en-US" b="1" dirty="0"/>
              <a:t>augmented synthetic controls</a:t>
            </a:r>
            <a:r>
              <a:rPr lang="en-US" dirty="0"/>
              <a:t>, which incorporates covariates to get better pre-treatment fit.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E5BBE-6123-F5E0-0110-913E2322AA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48</a:t>
            </a:fld>
            <a:endParaRPr lang="en-US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B12B96-5047-A62E-C14C-862D70106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4" t="11741" r="6808" b="15634"/>
          <a:stretch/>
        </p:blipFill>
        <p:spPr>
          <a:xfrm>
            <a:off x="6332521" y="1602624"/>
            <a:ext cx="5483242" cy="36527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5223A-9D60-F49F-05CF-65EA7C861D8B}"/>
              </a:ext>
            </a:extLst>
          </p:cNvPr>
          <p:cNvSpPr txBox="1"/>
          <p:nvPr/>
        </p:nvSpPr>
        <p:spPr>
          <a:xfrm>
            <a:off x="493668" y="5979403"/>
            <a:ext cx="5782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4"/>
                </a:solidFill>
                <a:effectLst/>
                <a:latin typeface="DM Sans 14pt" pitchFamily="2" charset="77"/>
              </a:rPr>
              <a:t>Ben-Michael E, Feller A, Rothstein J. The Augmented Synthetic Control Method. </a:t>
            </a:r>
            <a:r>
              <a:rPr lang="en-US" sz="1200" i="1" dirty="0">
                <a:solidFill>
                  <a:schemeClr val="accent4"/>
                </a:solidFill>
                <a:effectLst/>
                <a:latin typeface="DM Sans 14pt" pitchFamily="2" charset="77"/>
              </a:rPr>
              <a:t>J Am Stat Assoc</a:t>
            </a:r>
            <a:r>
              <a:rPr lang="en-US" sz="1200" dirty="0">
                <a:solidFill>
                  <a:schemeClr val="accent4"/>
                </a:solidFill>
                <a:effectLst/>
                <a:latin typeface="DM Sans 14pt" pitchFamily="2" charset="77"/>
              </a:rPr>
              <a:t> 2021;</a:t>
            </a:r>
            <a:r>
              <a:rPr lang="en-US" sz="1200" b="1" dirty="0">
                <a:solidFill>
                  <a:schemeClr val="accent4"/>
                </a:solidFill>
                <a:effectLst/>
                <a:latin typeface="DM Sans 14pt" pitchFamily="2" charset="77"/>
              </a:rPr>
              <a:t>116</a:t>
            </a:r>
            <a:r>
              <a:rPr lang="en-US" sz="1200" dirty="0">
                <a:solidFill>
                  <a:schemeClr val="accent4"/>
                </a:solidFill>
                <a:effectLst/>
                <a:latin typeface="DM Sans 14pt" pitchFamily="2" charset="77"/>
              </a:rPr>
              <a:t>:1789–803. </a:t>
            </a:r>
          </a:p>
        </p:txBody>
      </p:sp>
    </p:spTree>
    <p:extLst>
      <p:ext uri="{BB962C8B-B14F-4D97-AF65-F5344CB8AC3E}">
        <p14:creationId xmlns:p14="http://schemas.microsoft.com/office/powerpoint/2010/main" val="7070442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1F6ED-A4E2-85CB-CFA4-382068D2B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485BB9-096D-E72D-97BD-2EEC3FA50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C8503-FA8A-6C9F-A823-D655B545F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49</a:t>
            </a:fld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9F1AA-7ECD-0E6F-209A-E2DF486301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42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A6304-1359-7CFA-580C-01B80B377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More Framing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CB388-E54A-B901-9350-65036570D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Researchers often start with a data structure and let everything flow out of that. That is… not great!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73CA2-2925-24C2-41F9-1B511F93FB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5</a:t>
            </a:fld>
            <a:endParaRPr lang="en-US" noProof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954663-6954-8E1E-FF96-D269825C8C02}"/>
              </a:ext>
            </a:extLst>
          </p:cNvPr>
          <p:cNvGrpSpPr/>
          <p:nvPr/>
        </p:nvGrpSpPr>
        <p:grpSpPr>
          <a:xfrm>
            <a:off x="1402923" y="2432649"/>
            <a:ext cx="2908419" cy="3304947"/>
            <a:chOff x="1402923" y="2432649"/>
            <a:chExt cx="2908419" cy="3304947"/>
          </a:xfrm>
        </p:grpSpPr>
        <p:pic>
          <p:nvPicPr>
            <p:cNvPr id="7" name="Graphic 6" descr="Packing Box Open outline">
              <a:extLst>
                <a:ext uri="{FF2B5EF4-FFF2-40B4-BE49-F238E27FC236}">
                  <a16:creationId xmlns:a16="http://schemas.microsoft.com/office/drawing/2014/main" id="{F0036A83-FD3D-7EE1-0CBB-8805C8CF9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02923" y="2432649"/>
              <a:ext cx="2908419" cy="29084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27C797-EE2B-A924-0E38-8382960F401D}"/>
                </a:ext>
              </a:extLst>
            </p:cNvPr>
            <p:cNvSpPr txBox="1"/>
            <p:nvPr/>
          </p:nvSpPr>
          <p:spPr>
            <a:xfrm>
              <a:off x="1752950" y="5368264"/>
              <a:ext cx="220836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DM Sans 14pt" pitchFamily="2" charset="77"/>
                </a:rPr>
                <a:t>Data Structure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838960-DEE0-B45E-02FA-7B711ED4A791}"/>
              </a:ext>
            </a:extLst>
          </p:cNvPr>
          <p:cNvGrpSpPr/>
          <p:nvPr/>
        </p:nvGrpSpPr>
        <p:grpSpPr>
          <a:xfrm>
            <a:off x="9603127" y="3327532"/>
            <a:ext cx="1685026" cy="1666306"/>
            <a:chOff x="6024113" y="3370923"/>
            <a:chExt cx="1685026" cy="1666306"/>
          </a:xfrm>
        </p:grpSpPr>
        <p:pic>
          <p:nvPicPr>
            <p:cNvPr id="12" name="Graphic 11" descr="Badge Question Mark with solid fill">
              <a:extLst>
                <a:ext uri="{FF2B5EF4-FFF2-40B4-BE49-F238E27FC236}">
                  <a16:creationId xmlns:a16="http://schemas.microsoft.com/office/drawing/2014/main" id="{C0512757-9DA6-6D10-D4AB-21216A5F2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07209" y="3370923"/>
              <a:ext cx="914400" cy="914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D4CF97-5429-F49C-29D7-72923ACDD392}"/>
                </a:ext>
              </a:extLst>
            </p:cNvPr>
            <p:cNvSpPr txBox="1"/>
            <p:nvPr/>
          </p:nvSpPr>
          <p:spPr>
            <a:xfrm>
              <a:off x="6024113" y="4298565"/>
              <a:ext cx="1685026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DM Sans 14pt" pitchFamily="2" charset="77"/>
                </a:rPr>
                <a:t>Scientific Question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EA85C9-BA85-467D-7DE7-850283BC2C42}"/>
              </a:ext>
            </a:extLst>
          </p:cNvPr>
          <p:cNvGrpSpPr/>
          <p:nvPr/>
        </p:nvGrpSpPr>
        <p:grpSpPr>
          <a:xfrm>
            <a:off x="6381659" y="5232905"/>
            <a:ext cx="1685026" cy="1208163"/>
            <a:chOff x="9041020" y="910679"/>
            <a:chExt cx="1685026" cy="1208163"/>
          </a:xfrm>
        </p:grpSpPr>
        <p:pic>
          <p:nvPicPr>
            <p:cNvPr id="10" name="Graphic 9" descr="Abacus outline">
              <a:extLst>
                <a:ext uri="{FF2B5EF4-FFF2-40B4-BE49-F238E27FC236}">
                  <a16:creationId xmlns:a16="http://schemas.microsoft.com/office/drawing/2014/main" id="{F7B16DBC-CD9F-F6F3-6860-09E9A5B07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26333" y="910679"/>
              <a:ext cx="914400" cy="9144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C8FA10-946D-9235-CEB1-AD973BCBC671}"/>
                </a:ext>
              </a:extLst>
            </p:cNvPr>
            <p:cNvSpPr txBox="1"/>
            <p:nvPr/>
          </p:nvSpPr>
          <p:spPr>
            <a:xfrm>
              <a:off x="9041020" y="1749510"/>
              <a:ext cx="168502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DM Sans 14pt" pitchFamily="2" charset="77"/>
                </a:rPr>
                <a:t>Method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DFA613-FD86-9E82-1FAC-6B0857880A73}"/>
              </a:ext>
            </a:extLst>
          </p:cNvPr>
          <p:cNvGrpSpPr/>
          <p:nvPr/>
        </p:nvGrpSpPr>
        <p:grpSpPr>
          <a:xfrm>
            <a:off x="7224172" y="2738243"/>
            <a:ext cx="1685026" cy="1634309"/>
            <a:chOff x="5385575" y="2971799"/>
            <a:chExt cx="1685026" cy="1634309"/>
          </a:xfrm>
        </p:grpSpPr>
        <p:pic>
          <p:nvPicPr>
            <p:cNvPr id="21" name="Graphic 20" descr="Group of people with solid fill">
              <a:extLst>
                <a:ext uri="{FF2B5EF4-FFF2-40B4-BE49-F238E27FC236}">
                  <a16:creationId xmlns:a16="http://schemas.microsoft.com/office/drawing/2014/main" id="{8A0E3005-6C8F-52B7-9CD7-99F922524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638799" y="2971799"/>
              <a:ext cx="1178579" cy="117857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807DA88-35C2-007E-C30B-2BB724FF4368}"/>
                </a:ext>
              </a:extLst>
            </p:cNvPr>
            <p:cNvSpPr txBox="1"/>
            <p:nvPr/>
          </p:nvSpPr>
          <p:spPr>
            <a:xfrm>
              <a:off x="5385575" y="4236776"/>
              <a:ext cx="168502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DM Sans 14pt" pitchFamily="2" charset="77"/>
                </a:rPr>
                <a:t>Population</a:t>
              </a:r>
            </a:p>
          </p:txBody>
        </p:sp>
      </p:grpSp>
      <p:pic>
        <p:nvPicPr>
          <p:cNvPr id="26" name="Content Placeholder 10">
            <a:extLst>
              <a:ext uri="{FF2B5EF4-FFF2-40B4-BE49-F238E27FC236}">
                <a16:creationId xmlns:a16="http://schemas.microsoft.com/office/drawing/2014/main" id="{8CDAAABD-8437-83D3-DADA-E9A78B3ECB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0425" y="28475"/>
            <a:ext cx="1106488" cy="110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4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48 -0.32176 C -0.36459 -0.40162 -0.37669 -0.48149 -0.35248 -0.51551 C -0.32813 -0.54954 -0.25951 -0.59977 -0.20664 -0.5257 C -0.15391 -0.45139 -0.09466 -0.26088 -0.03542 -0.07014 " pathEditMode="relative" rAng="0" ptsTypes="AA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4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253 0.0125 C -0.46498 -0.0632 -0.50742 -0.13889 -0.43945 -0.14607 C -0.37162 -0.15324 -0.08255 -0.04375 -0.01485 -0.03033 " pathEditMode="relative" ptsTypes="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614 -0.07615 C -0.58958 -0.11342 -0.56289 -0.15069 -0.46198 -0.14143 C -0.36107 -0.13217 -0.18581 -0.07639 -0.01055 -0.0206 " pathEditMode="relative" ptsTypes="A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121076-10BA-F64D-4DE2-D6476F35C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study design is critical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50384-EE58-432C-117B-DD8A4010AF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048EB2-ABBB-452B-B43B-31E8A7DFB90B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E3B9F01-92FD-504E-2A04-1ABB1C2FD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Policy trial emulation provides a framework for thinking about good policy evaluation study design</a:t>
            </a:r>
          </a:p>
          <a:p>
            <a:pPr lvl="1"/>
            <a:r>
              <a:rPr lang="en-US" dirty="0"/>
              <a:t>Think about the trial you would run if you could, then try to get as close as possible.</a:t>
            </a:r>
          </a:p>
          <a:p>
            <a:r>
              <a:rPr lang="en-US" dirty="0"/>
              <a:t>Closer alignment between hypothetical target trial and non-experimental analogue improves communication</a:t>
            </a:r>
          </a:p>
          <a:p>
            <a:pPr lvl="1"/>
            <a:r>
              <a:rPr lang="en-US" dirty="0"/>
              <a:t>Clearly articulate similarities &amp; differences across all 7 components</a:t>
            </a:r>
          </a:p>
          <a:p>
            <a:pPr lvl="2"/>
            <a:r>
              <a:rPr lang="en-US" dirty="0"/>
              <a:t>Use a table to compare target trial &amp; emulation (Seewald, et al. 2024)</a:t>
            </a:r>
          </a:p>
          <a:p>
            <a:pPr lvl="1"/>
            <a:r>
              <a:rPr lang="en-US" dirty="0"/>
              <a:t>Helps readers understand design better &amp; calibrate confidence in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423E9A-BDCD-825C-9EA4-D6C927FDBD74}"/>
              </a:ext>
            </a:extLst>
          </p:cNvPr>
          <p:cNvSpPr txBox="1"/>
          <p:nvPr/>
        </p:nvSpPr>
        <p:spPr>
          <a:xfrm>
            <a:off x="493668" y="5845610"/>
            <a:ext cx="61989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effectLst/>
                <a:latin typeface="DM Sans 14pt" pitchFamily="2" charset="77"/>
              </a:rPr>
              <a:t>Seewald NJ, McGinty EE, Stuart EA. Target Trial Emulation for Evaluating Health Policy. </a:t>
            </a:r>
            <a:r>
              <a:rPr lang="en-US" sz="1600" i="1" dirty="0">
                <a:solidFill>
                  <a:schemeClr val="accent4"/>
                </a:solidFill>
                <a:effectLst/>
                <a:latin typeface="DM Sans 14pt" pitchFamily="2" charset="77"/>
              </a:rPr>
              <a:t>Ann Intern Med</a:t>
            </a:r>
            <a:r>
              <a:rPr lang="en-US" sz="1600" dirty="0">
                <a:solidFill>
                  <a:schemeClr val="accent4"/>
                </a:solidFill>
                <a:effectLst/>
                <a:latin typeface="DM Sans 14pt" pitchFamily="2" charset="77"/>
              </a:rPr>
              <a:t> 2024. </a:t>
            </a:r>
          </a:p>
        </p:txBody>
      </p:sp>
      <p:pic>
        <p:nvPicPr>
          <p:cNvPr id="2" name="Content Placeholder 10">
            <a:extLst>
              <a:ext uri="{FF2B5EF4-FFF2-40B4-BE49-F238E27FC236}">
                <a16:creationId xmlns:a16="http://schemas.microsoft.com/office/drawing/2014/main" id="{5FD74810-C67B-DEEF-8D25-79CC1121D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0425" y="28475"/>
            <a:ext cx="1106488" cy="1106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08F948-F62B-0ED5-0C81-DDECD7EE89DD}"/>
              </a:ext>
            </a:extLst>
          </p:cNvPr>
          <p:cNvSpPr txBox="1"/>
          <p:nvPr/>
        </p:nvSpPr>
        <p:spPr>
          <a:xfrm>
            <a:off x="9577704" y="127913"/>
            <a:ext cx="92583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Architects Daughter" pitchFamily="2" charset="0"/>
              </a:rPr>
              <a:t>Scan for slides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4C270242-A9D5-CC3A-A740-7C7B08414A2A}"/>
              </a:ext>
            </a:extLst>
          </p:cNvPr>
          <p:cNvCxnSpPr>
            <a:cxnSpLocks/>
            <a:stCxn id="6" idx="3"/>
            <a:endCxn id="2" idx="1"/>
          </p:cNvCxnSpPr>
          <p:nvPr/>
        </p:nvCxnSpPr>
        <p:spPr>
          <a:xfrm>
            <a:off x="10503534" y="374135"/>
            <a:ext cx="556891" cy="207584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6437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26C6A-13B2-8655-CB2F-84B388BC8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study design is not magic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8E317-70F9-977A-8C85-57A47ABDE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Policy trial emulation does not guarantee quality.</a:t>
            </a:r>
          </a:p>
          <a:p>
            <a:pPr lvl="1"/>
            <a:r>
              <a:rPr lang="en-US" dirty="0"/>
              <a:t>An emulated trial is not a trial.</a:t>
            </a:r>
          </a:p>
          <a:p>
            <a:pPr lvl="1"/>
            <a:r>
              <a:rPr lang="en-US" dirty="0"/>
              <a:t>Calling something “trial emulation” doesn’t mean the trial was emulated well.</a:t>
            </a:r>
          </a:p>
          <a:p>
            <a:r>
              <a:rPr lang="en-US" dirty="0"/>
              <a:t>There will always be trade-offs.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1047D-BF91-B051-16A0-3467033BEF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51</a:t>
            </a:fld>
            <a:endParaRPr lang="en-US" noProof="0"/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92D4AD9E-971F-2BFC-D657-D0AD97E2B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0425" y="28475"/>
            <a:ext cx="1106488" cy="1106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4437FE-0DE4-0468-3336-4D5160671878}"/>
              </a:ext>
            </a:extLst>
          </p:cNvPr>
          <p:cNvSpPr txBox="1"/>
          <p:nvPr/>
        </p:nvSpPr>
        <p:spPr>
          <a:xfrm>
            <a:off x="9577704" y="127913"/>
            <a:ext cx="92583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Architects Daughter" pitchFamily="2" charset="0"/>
              </a:rPr>
              <a:t>Scan for slides</a:t>
            </a:r>
          </a:p>
        </p:txBody>
      </p:sp>
      <p:cxnSp>
        <p:nvCxnSpPr>
          <p:cNvPr id="7" name="Curved Connector 6">
            <a:extLst>
              <a:ext uri="{FF2B5EF4-FFF2-40B4-BE49-F238E27FC236}">
                <a16:creationId xmlns:a16="http://schemas.microsoft.com/office/drawing/2014/main" id="{BAFE1269-AAD4-C3EE-6F2A-060F7576F8E3}"/>
              </a:ext>
            </a:extLst>
          </p:cNvPr>
          <p:cNvCxnSpPr>
            <a:cxnSpLocks/>
            <a:stCxn id="6" idx="3"/>
            <a:endCxn id="5" idx="1"/>
          </p:cNvCxnSpPr>
          <p:nvPr/>
        </p:nvCxnSpPr>
        <p:spPr>
          <a:xfrm>
            <a:off x="10503534" y="374135"/>
            <a:ext cx="556891" cy="207584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0360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581B-7A2B-B90F-086C-9ADD6E560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444843"/>
            <a:ext cx="10753724" cy="1182357"/>
          </a:xfrm>
        </p:spPr>
        <p:txBody>
          <a:bodyPr/>
          <a:lstStyle/>
          <a:p>
            <a:r>
              <a:rPr lang="en-US" dirty="0"/>
              <a:t>Statistical tools for high-quality policy evaluation are available and accessible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DD10D-3484-7EAD-E517-8F7FC7916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Lots of methods innovation across disciplines – join us!</a:t>
            </a:r>
          </a:p>
          <a:p>
            <a:r>
              <a:rPr lang="en-US" dirty="0"/>
              <a:t>The key goal is often to estimate a good proxy for what would have happened in the absence of the policy.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BACDE-DBD5-A562-13DE-9800686F06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52</a:t>
            </a:fld>
            <a:endParaRPr lang="en-US" noProof="0"/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F0DB9F48-D5AD-6951-829A-A550C6EA8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0425" y="28475"/>
            <a:ext cx="1106488" cy="110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192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D06FC-3FCE-9D44-7870-D156B305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Multi-disciplinary work is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1A563-FEAD-6899-0550-68C2D235A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Rigorous policy research requires collaboration across disciplines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Need both quantitative and qualitative approaches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Working across fields improves communication and impact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Challenging, but fun!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1F687-2727-CCD4-5DAF-20AFFC9A36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53</a:t>
            </a:fld>
            <a:endParaRPr lang="en-US" noProof="0"/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B47991EF-01CA-8CAA-BCC2-DAF639078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0425" y="28475"/>
            <a:ext cx="1106488" cy="110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441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BC4C9-C848-26F2-FEDC-9609F932ED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D44491-2107-66E7-CD39-AE84CA1787F2}"/>
              </a:ext>
            </a:extLst>
          </p:cNvPr>
          <p:cNvSpPr txBox="1"/>
          <p:nvPr/>
        </p:nvSpPr>
        <p:spPr>
          <a:xfrm>
            <a:off x="2928730" y="4585252"/>
            <a:ext cx="646706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DM Mono" panose="020B0509040201040103" pitchFamily="49" charset="77"/>
              </a:rPr>
              <a:t>seewaldn@pennmedicine.upenn.edu</a:t>
            </a:r>
            <a:endParaRPr lang="en-US" sz="2000" dirty="0">
              <a:solidFill>
                <a:schemeClr val="bg1"/>
              </a:solidFill>
              <a:latin typeface="DM Mono" panose="020B0509040201040103" pitchFamily="49" charset="77"/>
            </a:endParaRPr>
          </a:p>
          <a:p>
            <a:pPr algn="l"/>
            <a:endParaRPr lang="en-US" sz="2000" dirty="0">
              <a:solidFill>
                <a:schemeClr val="bg1"/>
              </a:solidFill>
              <a:latin typeface="DM Mono" panose="020B0509040201040103" pitchFamily="49" charset="77"/>
            </a:endParaRPr>
          </a:p>
          <a:p>
            <a:pPr algn="ctr"/>
            <a:r>
              <a:rPr lang="en-US" sz="2000" dirty="0" err="1">
                <a:solidFill>
                  <a:schemeClr val="bg1"/>
                </a:solidFill>
                <a:latin typeface="DM Mono" panose="020B0509040201040103" pitchFamily="49" charset="77"/>
              </a:rPr>
              <a:t>www.nickseewald.com</a:t>
            </a:r>
            <a:endParaRPr lang="en-US" sz="2000" dirty="0">
              <a:solidFill>
                <a:schemeClr val="bg1"/>
              </a:solidFill>
              <a:latin typeface="DM Mono" panose="020B0509040201040103" pitchFamily="49" charset="77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257260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36BF7-6DDF-EE49-56B8-B9DF9629C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23ED5-CC2F-DD86-2EE9-B79E8A26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More Framing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F4FA8-1D5C-D226-771D-C6ADC304C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b="1" dirty="0"/>
              <a:t>should</a:t>
            </a:r>
            <a:r>
              <a:rPr lang="en-US" dirty="0"/>
              <a:t> be using the question to inform decisions, with the data structure used to guide practical realities.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2F9B4-F655-0DF0-B503-626436C371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6</a:t>
            </a:fld>
            <a:endParaRPr lang="en-US" noProof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DF8F6B-5A1B-C6CC-E8D5-239408FDF850}"/>
              </a:ext>
            </a:extLst>
          </p:cNvPr>
          <p:cNvGrpSpPr/>
          <p:nvPr/>
        </p:nvGrpSpPr>
        <p:grpSpPr>
          <a:xfrm>
            <a:off x="2115914" y="2873375"/>
            <a:ext cx="1852305" cy="2104845"/>
            <a:chOff x="1402923" y="2432649"/>
            <a:chExt cx="2908419" cy="3304947"/>
          </a:xfrm>
        </p:grpSpPr>
        <p:pic>
          <p:nvPicPr>
            <p:cNvPr id="7" name="Graphic 6" descr="Packing Box Open outline">
              <a:extLst>
                <a:ext uri="{FF2B5EF4-FFF2-40B4-BE49-F238E27FC236}">
                  <a16:creationId xmlns:a16="http://schemas.microsoft.com/office/drawing/2014/main" id="{F83D2A2D-8D21-1411-A704-DD6F4AEC8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02923" y="2432649"/>
              <a:ext cx="2908419" cy="29084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170AAA-21C7-B659-A9AB-00F8C407332D}"/>
                </a:ext>
              </a:extLst>
            </p:cNvPr>
            <p:cNvSpPr txBox="1"/>
            <p:nvPr/>
          </p:nvSpPr>
          <p:spPr>
            <a:xfrm>
              <a:off x="1752950" y="5368264"/>
              <a:ext cx="220836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DM Sans 14pt" pitchFamily="2" charset="77"/>
                </a:rPr>
                <a:t>Data Structure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E07338-3084-0DED-8157-37B4DFE0D690}"/>
              </a:ext>
            </a:extLst>
          </p:cNvPr>
          <p:cNvGrpSpPr/>
          <p:nvPr/>
        </p:nvGrpSpPr>
        <p:grpSpPr>
          <a:xfrm>
            <a:off x="8543156" y="2433207"/>
            <a:ext cx="2470139" cy="3455183"/>
            <a:chOff x="5940473" y="2446260"/>
            <a:chExt cx="1852305" cy="2590969"/>
          </a:xfrm>
        </p:grpSpPr>
        <p:pic>
          <p:nvPicPr>
            <p:cNvPr id="12" name="Graphic 11" descr="Badge Question Mark with solid fill">
              <a:extLst>
                <a:ext uri="{FF2B5EF4-FFF2-40B4-BE49-F238E27FC236}">
                  <a16:creationId xmlns:a16="http://schemas.microsoft.com/office/drawing/2014/main" id="{6D20AF9C-6012-82B9-A783-C2A287831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40473" y="2446260"/>
              <a:ext cx="1852305" cy="185230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59F515-E314-8AB6-0F34-C357E98C5008}"/>
                </a:ext>
              </a:extLst>
            </p:cNvPr>
            <p:cNvSpPr txBox="1"/>
            <p:nvPr/>
          </p:nvSpPr>
          <p:spPr>
            <a:xfrm>
              <a:off x="6024113" y="4298565"/>
              <a:ext cx="1685026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DM Sans 14pt" pitchFamily="2" charset="77"/>
                </a:rPr>
                <a:t>Scientific Question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779861-9986-72C5-3FD5-B67BE6AD9D8A}"/>
              </a:ext>
            </a:extLst>
          </p:cNvPr>
          <p:cNvGrpSpPr/>
          <p:nvPr/>
        </p:nvGrpSpPr>
        <p:grpSpPr>
          <a:xfrm>
            <a:off x="5364132" y="4680227"/>
            <a:ext cx="1685026" cy="1208163"/>
            <a:chOff x="9041020" y="910679"/>
            <a:chExt cx="1685026" cy="1208163"/>
          </a:xfrm>
        </p:grpSpPr>
        <p:pic>
          <p:nvPicPr>
            <p:cNvPr id="10" name="Graphic 9" descr="Abacus outline">
              <a:extLst>
                <a:ext uri="{FF2B5EF4-FFF2-40B4-BE49-F238E27FC236}">
                  <a16:creationId xmlns:a16="http://schemas.microsoft.com/office/drawing/2014/main" id="{A218897C-B44D-B077-C088-D95C80D2D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26333" y="910679"/>
              <a:ext cx="914400" cy="9144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61D70D-D314-3CE0-EB1B-203A27989871}"/>
                </a:ext>
              </a:extLst>
            </p:cNvPr>
            <p:cNvSpPr txBox="1"/>
            <p:nvPr/>
          </p:nvSpPr>
          <p:spPr>
            <a:xfrm>
              <a:off x="9041020" y="1749510"/>
              <a:ext cx="168502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DM Sans 14pt" pitchFamily="2" charset="77"/>
                </a:rPr>
                <a:t>Method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FD544E-F892-232B-15AB-AEA850375B7C}"/>
              </a:ext>
            </a:extLst>
          </p:cNvPr>
          <p:cNvGrpSpPr/>
          <p:nvPr/>
        </p:nvGrpSpPr>
        <p:grpSpPr>
          <a:xfrm>
            <a:off x="5364132" y="2607623"/>
            <a:ext cx="1685026" cy="1634309"/>
            <a:chOff x="5385575" y="2971799"/>
            <a:chExt cx="1685026" cy="1634309"/>
          </a:xfrm>
        </p:grpSpPr>
        <p:pic>
          <p:nvPicPr>
            <p:cNvPr id="21" name="Graphic 20" descr="Group of people with solid fill">
              <a:extLst>
                <a:ext uri="{FF2B5EF4-FFF2-40B4-BE49-F238E27FC236}">
                  <a16:creationId xmlns:a16="http://schemas.microsoft.com/office/drawing/2014/main" id="{CEDC9C94-AC80-7597-3095-6DCE9E61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638799" y="2971799"/>
              <a:ext cx="1178579" cy="117857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01383A-FAF8-563C-5599-DAEC3FD03C20}"/>
                </a:ext>
              </a:extLst>
            </p:cNvPr>
            <p:cNvSpPr txBox="1"/>
            <p:nvPr/>
          </p:nvSpPr>
          <p:spPr>
            <a:xfrm>
              <a:off x="5385575" y="4236776"/>
              <a:ext cx="168502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DM Sans 14pt" pitchFamily="2" charset="77"/>
                </a:rPr>
                <a:t>Population</a:t>
              </a:r>
            </a:p>
          </p:txBody>
        </p:sp>
      </p:grpSp>
      <p:pic>
        <p:nvPicPr>
          <p:cNvPr id="26" name="Content Placeholder 10">
            <a:extLst>
              <a:ext uri="{FF2B5EF4-FFF2-40B4-BE49-F238E27FC236}">
                <a16:creationId xmlns:a16="http://schemas.microsoft.com/office/drawing/2014/main" id="{C9796491-F579-A591-2B1F-97A04AD1BA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0425" y="28475"/>
            <a:ext cx="1106488" cy="110648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CDF7B9-D7DD-CD96-910D-3D558E643A9C}"/>
              </a:ext>
            </a:extLst>
          </p:cNvPr>
          <p:cNvCxnSpPr/>
          <p:nvPr/>
        </p:nvCxnSpPr>
        <p:spPr>
          <a:xfrm flipH="1" flipV="1">
            <a:off x="6795935" y="3196912"/>
            <a:ext cx="1747221" cy="4713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A1D4D5-C5D8-9138-4F39-CE11E4DDEBE5}"/>
              </a:ext>
            </a:extLst>
          </p:cNvPr>
          <p:cNvCxnSpPr>
            <a:cxnSpLocks/>
          </p:cNvCxnSpPr>
          <p:nvPr/>
        </p:nvCxnSpPr>
        <p:spPr>
          <a:xfrm flipH="1">
            <a:off x="6795935" y="3668276"/>
            <a:ext cx="1747221" cy="149191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76DAEC5-5F5E-889F-16EA-B41EAE8F3DDB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968219" y="3196912"/>
            <a:ext cx="1395913" cy="6026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2487D2E-ECC5-1FAE-E553-F94D112FB74D}"/>
              </a:ext>
            </a:extLst>
          </p:cNvPr>
          <p:cNvCxnSpPr>
            <a:cxnSpLocks/>
          </p:cNvCxnSpPr>
          <p:nvPr/>
        </p:nvCxnSpPr>
        <p:spPr>
          <a:xfrm>
            <a:off x="3985221" y="3799527"/>
            <a:ext cx="1410845" cy="12771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554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549C4-66A1-61D4-3E39-FB230DAAC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for Policy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9E53E-EB6A-14D2-3D17-C221849F3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High-quality study design helps alleviate concerns about</a:t>
            </a:r>
          </a:p>
          <a:p>
            <a:pPr lvl="1"/>
            <a:r>
              <a:rPr lang="en-US" sz="2000" dirty="0"/>
              <a:t>Isolating the policy of interest</a:t>
            </a:r>
          </a:p>
          <a:p>
            <a:pPr lvl="1"/>
            <a:r>
              <a:rPr lang="en-US" sz="2000" dirty="0"/>
              <a:t>Confounding by time</a:t>
            </a:r>
          </a:p>
          <a:p>
            <a:pPr lvl="1"/>
            <a:r>
              <a:rPr lang="en-US" sz="2000" dirty="0"/>
              <a:t>Heterogeneous policies</a:t>
            </a:r>
          </a:p>
          <a:p>
            <a:pPr>
              <a:spcBef>
                <a:spcPts val="850"/>
              </a:spcBef>
            </a:pPr>
            <a:r>
              <a:rPr lang="en-US" sz="2000" b="1" dirty="0"/>
              <a:t>“Mixed-methods”</a:t>
            </a:r>
            <a:r>
              <a:rPr lang="en-US" sz="2000" dirty="0"/>
              <a:t> approaches allow better understanding of</a:t>
            </a:r>
          </a:p>
          <a:p>
            <a:pPr lvl="1"/>
            <a:r>
              <a:rPr lang="en-US" sz="2000" dirty="0"/>
              <a:t>“Treatment” definition</a:t>
            </a:r>
          </a:p>
          <a:p>
            <a:pPr lvl="1"/>
            <a:r>
              <a:rPr lang="en-US" sz="2000" dirty="0"/>
              <a:t>Implementation time</a:t>
            </a:r>
          </a:p>
          <a:p>
            <a:pPr lvl="1"/>
            <a:r>
              <a:rPr lang="en-US" sz="2000" dirty="0"/>
              <a:t>Effects (or lack thereof)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81E89-D4D0-92EF-BD55-5AB308003A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7</a:t>
            </a:fld>
            <a:endParaRPr lang="en-US" noProof="0"/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1041B2C3-7473-A87C-38C1-DC7F8BAF4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0425" y="28475"/>
            <a:ext cx="1106488" cy="110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75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9C97-C0D0-2BF8-07D6-80662E45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Trial Emulation (TTE)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8F7BF-B75C-091E-4939-B1901BDD6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/>
              <a:t>A </a:t>
            </a:r>
            <a:r>
              <a:rPr lang="en-US" sz="2000" b="1" dirty="0"/>
              <a:t>design</a:t>
            </a:r>
            <a:r>
              <a:rPr lang="en-US" sz="2000" dirty="0"/>
              <a:t> framework for thinking about non-experimental studies that enables stronger designs and facilitates causal inference.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 </a:t>
            </a:r>
            <a:r>
              <a:rPr lang="en-US" sz="2000" b="1" dirty="0"/>
              <a:t>Key Idea:</a:t>
            </a:r>
            <a:r>
              <a:rPr lang="en-US" sz="2000" dirty="0"/>
              <a:t> Think about the trial you would run if you could, then design a non-experimental analogue that gets as close as possible.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Common in epidemiology, but broadly applicable</a:t>
            </a:r>
          </a:p>
          <a:p>
            <a:pPr lvl="1">
              <a:spcAft>
                <a:spcPts val="600"/>
              </a:spcAft>
            </a:pPr>
            <a:r>
              <a:rPr lang="en-US" sz="2000" i="1" dirty="0"/>
              <a:t>Not magic!</a:t>
            </a:r>
            <a:r>
              <a:rPr lang="en-US" sz="2000" dirty="0"/>
              <a:t> TTE </a:t>
            </a:r>
            <a:r>
              <a:rPr lang="en-US" sz="2000" i="1" dirty="0"/>
              <a:t>per se</a:t>
            </a:r>
            <a:r>
              <a:rPr lang="en-US" sz="2000" dirty="0"/>
              <a:t> does not guarantee quality.</a:t>
            </a:r>
            <a:endParaRPr lang="en-US" sz="2000" i="1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6208F-D525-4659-C26F-4487FB3D7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8</a:t>
            </a:fld>
            <a:endParaRPr lang="en-US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A8A662-3B2D-50A8-C317-35AE02040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4311111"/>
            <a:ext cx="7772400" cy="1617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0A5CB829-C58F-01C5-3A71-2254B6D6D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0425" y="28475"/>
            <a:ext cx="1106488" cy="1106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4055AB-175E-BC19-617D-BA4AAE6F2D16}"/>
              </a:ext>
            </a:extLst>
          </p:cNvPr>
          <p:cNvSpPr txBox="1"/>
          <p:nvPr/>
        </p:nvSpPr>
        <p:spPr>
          <a:xfrm>
            <a:off x="4349825" y="6085896"/>
            <a:ext cx="34923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DM Mono" panose="020B0509040201040103" pitchFamily="49" charset="77"/>
              </a:rPr>
              <a:t>doi.org</a:t>
            </a:r>
            <a:r>
              <a:rPr lang="en-US" dirty="0">
                <a:solidFill>
                  <a:schemeClr val="accent1"/>
                </a:solidFill>
                <a:latin typeface="DM Mono" panose="020B0509040201040103" pitchFamily="49" charset="77"/>
              </a:rPr>
              <a:t>/</a:t>
            </a:r>
            <a:r>
              <a:rPr lang="en-US" dirty="0" err="1">
                <a:solidFill>
                  <a:schemeClr val="accent1"/>
                </a:solidFill>
                <a:latin typeface="DM Mono" panose="020B0509040201040103" pitchFamily="49" charset="77"/>
              </a:rPr>
              <a:t>nmmw</a:t>
            </a:r>
            <a:endParaRPr lang="en-US" dirty="0">
              <a:solidFill>
                <a:schemeClr val="accent1"/>
              </a:solidFill>
              <a:latin typeface="DM Mono" panose="020B0509040201040103" pitchFamily="49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96012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97E8C-5B1F-9152-848E-05B9D40E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Controversy! Gasp!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33066-77BF-98FC-72C8-880DAEEC0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Health policy applications often require different considerations than studies of individual-level interventions.</a:t>
            </a:r>
          </a:p>
          <a:p>
            <a:pPr lvl="1"/>
            <a:r>
              <a:rPr lang="en-US" dirty="0"/>
              <a:t>Policies are cluster-level interventions</a:t>
            </a:r>
          </a:p>
          <a:p>
            <a:pPr lvl="1"/>
            <a:r>
              <a:rPr lang="en-US" dirty="0"/>
              <a:t>Policy evaluations require natural experiments</a:t>
            </a:r>
          </a:p>
          <a:p>
            <a:pPr lvl="1"/>
            <a:r>
              <a:rPr lang="en-US" dirty="0"/>
              <a:t>Sample sizes are often small</a:t>
            </a:r>
          </a:p>
          <a:p>
            <a:pPr lvl="1"/>
            <a:r>
              <a:rPr lang="en-US" dirty="0"/>
              <a:t>Policy-level units are not exchangeable (e.g., states)</a:t>
            </a:r>
          </a:p>
          <a:p>
            <a:pPr lvl="1"/>
            <a:endParaRPr lang="en-US" dirty="0"/>
          </a:p>
          <a:p>
            <a:pPr marL="0" indent="0" algn="ctr">
              <a:buNone/>
            </a:pPr>
            <a:r>
              <a:rPr lang="en-US" b="1" dirty="0"/>
              <a:t>The practical reality of policy evaluation requires trade-offs from ideal trial emulation best practices.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B2D1B-032C-3B1F-A01D-7C09271F98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DEA8E7-5F55-4A60-8EF9-470692FC5635}" type="slidenum">
              <a:rPr lang="en-US" noProof="0" smtClean="0"/>
              <a:pPr/>
              <a:t>9</a:t>
            </a:fld>
            <a:endParaRPr lang="en-US" noProof="0"/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BDEE3299-62F3-2CB1-C4A6-6580E642A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0425" y="28475"/>
            <a:ext cx="1106488" cy="110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699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CUSTMASTERTOPMARGIN" val="134.9291"/>
  <p:tag name="GUIDESAPPLIEDTO" val="2"/>
  <p:tag name="TITLETOPMARGIN" val="56.6929"/>
  <p:tag name="TITLEBOTTOMMARGIN" val="128.126"/>
  <p:tag name="MAXCOLS" val="12"/>
  <p:tag name="MAXROWS" val="6"/>
  <p:tag name="MAXGUTTERROW" val="1 cm"/>
  <p:tag name="MAXGUTTERCOL" val="1 cm"/>
  <p:tag name="GUIDEMETRICUNIT" val="cm"/>
  <p:tag name="MASTERLEFTMARGIN" val="56.6929"/>
  <p:tag name="MASTERBOTTOMMARGIN" val="56.693"/>
  <p:tag name="MASTERRIGHTMARGIN" val="56.6929"/>
  <p:tag name="CUSTMASTERLEFTMARGIN" val="56.6929"/>
  <p:tag name="CUSTMASTERBOTTOMMARGIN" val="56.693"/>
  <p:tag name="CUSTMASTERRIGHTMARGIN" val="56.692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29"/>
  <p:tag name="GUIDEROWS" val="1"/>
  <p:tag name="GUIDESAPPLIEDTO" val="2"/>
  <p:tag name="CUSTMASTERTOPMARGIN" val="134.9291"/>
  <p:tag name="CUSTMASTERLEFTMARGIN" val="56.6929"/>
  <p:tag name="CUSTMASTERRIGHTMARGIN" val="56.6929"/>
  <p:tag name="CUSTMASTERBOTTOMMARGIN" val="56.6929"/>
  <p:tag name="GUIDECOLS" val="12"/>
  <p:tag name="GUTTERCOL" val="1 cm"/>
  <p:tag name="GUTTERROW" val="1 cm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29"/>
  <p:tag name="GUIDEROWS" val="1"/>
  <p:tag name="GUIDESAPPLIEDTO" val="2"/>
  <p:tag name="CUSTMASTERTOPMARGIN" val="134.9291"/>
  <p:tag name="CUSTMASTERLEFTMARGIN" val="56.6929"/>
  <p:tag name="CUSTMASTERRIGHTMARGIN" val="56.6929"/>
  <p:tag name="CUSTMASTERBOTTOMMARGIN" val="56.6929"/>
  <p:tag name="GUIDECOLS" val="12"/>
  <p:tag name="GUTTERCOL" val="1 cm"/>
  <p:tag name="GUTTERROW" val="1 c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STITLESHAPE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29"/>
  <p:tag name="GUIDEROWS" val="1"/>
  <p:tag name="GUIDESAPPLIEDTO" val="2"/>
  <p:tag name="CUSTMASTERTOPMARGIN" val="134.9291"/>
  <p:tag name="CUSTMASTERLEFTMARGIN" val="56.6929"/>
  <p:tag name="CUSTMASTERRIGHTMARGIN" val="56.6929"/>
  <p:tag name="CUSTMASTERBOTTOMMARGIN" val="56.6929"/>
  <p:tag name="GUIDECOLS" val="12"/>
  <p:tag name="GUTTERCOL" val="1 cm"/>
  <p:tag name="GUTTERROW" val="1 cm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29"/>
  <p:tag name="GUIDEROWS" val="1"/>
  <p:tag name="GUIDESAPPLIEDTO" val="2"/>
  <p:tag name="CUSTMASTERTOPMARGIN" val="134.9291"/>
  <p:tag name="CUSTMASTERLEFTMARGIN" val="56.6929"/>
  <p:tag name="CUSTMASTERRIGHTMARGIN" val="56.6929"/>
  <p:tag name="CUSTMASTERBOTTOMMARGIN" val="56.6929"/>
  <p:tag name="GUIDECOLS" val="12"/>
  <p:tag name="GUTTERCOL" val="1 cm"/>
  <p:tag name="GUTTERROW" val="1 cm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29"/>
  <p:tag name="GUIDEROWS" val="1"/>
  <p:tag name="GUIDESAPPLIEDTO" val="2"/>
  <p:tag name="CUSTMASTERTOPMARGIN" val="134.9291"/>
  <p:tag name="CUSTMASTERLEFTMARGIN" val="56.6929"/>
  <p:tag name="CUSTMASTERRIGHTMARGIN" val="56.6929"/>
  <p:tag name="CUSTMASTERBOTTOMMARGIN" val="56.6929"/>
  <p:tag name="GUIDECOLS" val="12"/>
  <p:tag name="GUTTERCOL" val="1 cm"/>
  <p:tag name="GUTTERROW" val="1 cm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29"/>
  <p:tag name="GUIDEROWS" val="1"/>
  <p:tag name="GUIDESAPPLIEDTO" val="2"/>
  <p:tag name="CUSTMASTERTOPMARGIN" val="134.9291"/>
  <p:tag name="CUSTMASTERLEFTMARGIN" val="56.6929"/>
  <p:tag name="CUSTMASTERRIGHTMARGIN" val="56.6929"/>
  <p:tag name="CUSTMASTERBOTTOMMARGIN" val="56.6929"/>
  <p:tag name="GUIDECOLS" val="12"/>
  <p:tag name="GUTTERCOL" val="1 cm"/>
  <p:tag name="GUTTERROW" val="1 cm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29"/>
  <p:tag name="GUIDEROWS" val="1"/>
  <p:tag name="GUIDESAPPLIEDTO" val="2"/>
  <p:tag name="CUSTMASTERTOPMARGIN" val="134.9291"/>
  <p:tag name="CUSTMASTERLEFTMARGIN" val="56.6929"/>
  <p:tag name="CUSTMASTERRIGHTMARGIN" val="56.6929"/>
  <p:tag name="CUSTMASTERBOTTOMMARGIN" val="56.6929"/>
  <p:tag name="GUIDECOLS" val="12"/>
  <p:tag name="GUTTERCOL" val="1 cm"/>
  <p:tag name="GUTTERROW" val="1 cm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29"/>
  <p:tag name="GUIDEROWS" val="1"/>
  <p:tag name="GUIDESAPPLIEDTO" val="2"/>
  <p:tag name="CUSTMASTERTOPMARGIN" val="134.9291"/>
  <p:tag name="CUSTMASTERLEFTMARGIN" val="56.6929"/>
  <p:tag name="CUSTMASTERRIGHTMARGIN" val="56.6929"/>
  <p:tag name="CUSTMASTERBOTTOMMARGIN" val="56.6929"/>
  <p:tag name="GUIDECOLS" val="12"/>
  <p:tag name="GUTTERCOL" val="1 cm"/>
  <p:tag name="GUTTERROW" val="1 cm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29"/>
  <p:tag name="GUIDEROWS" val="1"/>
  <p:tag name="GUIDESAPPLIEDTO" val="2"/>
  <p:tag name="CUSTMASTERTOPMARGIN" val="134.9291"/>
  <p:tag name="CUSTMASTERLEFTMARGIN" val="56.6929"/>
  <p:tag name="CUSTMASTERRIGHTMARGIN" val="56.6929"/>
  <p:tag name="CUSTMASTERBOTTOMMARGIN" val="56.6929"/>
  <p:tag name="GUIDECOLS" val="12"/>
  <p:tag name="GUTTERCOL" val="1 cm"/>
  <p:tag name="GUTTERROW" val="1 cm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29"/>
  <p:tag name="GUIDEROWS" val="1"/>
  <p:tag name="GUIDESAPPLIEDTO" val="2"/>
  <p:tag name="CUSTMASTERTOPMARGIN" val="134.9291"/>
  <p:tag name="CUSTMASTERLEFTMARGIN" val="56.6929"/>
  <p:tag name="CUSTMASTERRIGHTMARGIN" val="56.6929"/>
  <p:tag name="CUSTMASTERBOTTOMMARGIN" val="56.6929"/>
  <p:tag name="GUIDECOLS" val="12"/>
  <p:tag name="GUTTERCOL" val="1 cm"/>
  <p:tag name="GUTTERROW" val="1 cm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SMEASURMENT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29"/>
  <p:tag name="GUIDEROWS" val="1"/>
  <p:tag name="GUIDESAPPLIEDTO" val="2"/>
  <p:tag name="CUSTMASTERTOPMARGIN" val="134.9291"/>
  <p:tag name="CUSTMASTERLEFTMARGIN" val="56.6929"/>
  <p:tag name="CUSTMASTERRIGHTMARGIN" val="56.6929"/>
  <p:tag name="CUSTMASTERBOTTOMMARGIN" val="56.6929"/>
  <p:tag name="GUIDECOLS" val="12"/>
  <p:tag name="GUTTERCOL" val="1 cm"/>
  <p:tag name="GUTTERROW" val="1 cm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3"/>
  <p:tag name="GUIDECOLS" val="12"/>
  <p:tag name="GUIDEROWS" val="1"/>
  <p:tag name="GUTTERCOL" val="1 cm"/>
  <p:tag name="GUTTERROW" val="1 cm"/>
  <p:tag name="GUIDESAPPLIEDTO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3"/>
  <p:tag name="GUIDECOLS" val="12"/>
  <p:tag name="GUTTERCOL" val="1 cm"/>
  <p:tag name="GUTTERROW" val="1 cm"/>
  <p:tag name="GUIDESAPPLIEDTO" val="2"/>
  <p:tag name="GUIDEROWS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3"/>
  <p:tag name="GUIDECOLS" val="12"/>
  <p:tag name="GUTTERCOL" val="1 cm"/>
  <p:tag name="GUTTERROW" val="1 cm"/>
  <p:tag name="GUIDESAPPLIEDTO" val="2"/>
  <p:tag name="GUIDEROWS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3"/>
  <p:tag name="GUIDECOLS" val="12"/>
  <p:tag name="GUTTERCOL" val="1 cm"/>
  <p:tag name="GUTTERROW" val="1 cm"/>
  <p:tag name="GUIDESAPPLIEDTO" val="2"/>
  <p:tag name="GUIDEROWS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3"/>
  <p:tag name="GUIDECOLS" val="12"/>
  <p:tag name="GUIDEROWS" val="1"/>
  <p:tag name="GUTTERCOL" val="1 cm"/>
  <p:tag name="GUTTERROW" val="1 cm"/>
  <p:tag name="GUIDESAPPLIEDTO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3"/>
  <p:tag name="GUIDECOLS" val="12"/>
  <p:tag name="GUIDEROWS" val="1"/>
  <p:tag name="GUTTERCOL" val="1 cm"/>
  <p:tag name="GUTTERROW" val="1 cm"/>
  <p:tag name="GUIDESAPPLIEDTO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3"/>
  <p:tag name="GUIDECOLS" val="12"/>
  <p:tag name="GUIDEROWS" val="1"/>
  <p:tag name="GUTTERCOL" val="1 cm"/>
  <p:tag name="GUTTERROW" val="1 cm"/>
  <p:tag name="GUIDESAPPLIEDTO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SAPPLIEDTO" val="2"/>
  <p:tag name="GUIDEROWS" val="1"/>
  <p:tag name="MASTERTOPMARGIN" val="134.9291"/>
  <p:tag name="GUIDECOLS" val="12"/>
  <p:tag name="GUTTERCOL" val="1 cm"/>
  <p:tag name="GUTTERROW" val="1 cm"/>
  <p:tag name="MASTERLEFTMARGIN" val="56.6929"/>
  <p:tag name="MASTERRIGHTMARGIN" val="56.6929"/>
  <p:tag name="MASTERBOTTOMMARGIN" val="56.692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3"/>
  <p:tag name="GUIDECOLS" val="12"/>
  <p:tag name="GUIDEROWS" val="1"/>
  <p:tag name="GUTTERCOL" val="1 cm"/>
  <p:tag name="GUTTERROW" val="1 cm"/>
  <p:tag name="GUIDESAPPLIEDTO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3"/>
  <p:tag name="GUIDECOLS" val="12"/>
  <p:tag name="GUIDEROWS" val="1"/>
  <p:tag name="GUTTERCOL" val="1 cm"/>
  <p:tag name="GUTTERROW" val="1 cm"/>
  <p:tag name="GUIDESAPPLIEDTO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3"/>
  <p:tag name="GUIDECOLS" val="12"/>
  <p:tag name="GUIDEROWS" val="1"/>
  <p:tag name="GUTTERCOL" val="1 cm"/>
  <p:tag name="GUTTERROW" val="1 cm"/>
  <p:tag name="GUIDESAPPLIEDTO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GUIDECOLS" val="12"/>
  <p:tag name="GUIDEROWS" val="1"/>
  <p:tag name="GUTTERCOL" val="1 cm"/>
  <p:tag name="GUTTERROW" val="1 cm"/>
  <p:tag name="GUIDESAPPLIEDTO" val="2"/>
  <p:tag name="MASTERBOTTOMMARGIN" val="56.69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29"/>
  <p:tag name="GUIDEROWS" val="1"/>
  <p:tag name="GUIDESAPPLIEDTO" val="2"/>
  <p:tag name="CUSTMASTERTOPMARGIN" val="134.9291"/>
  <p:tag name="CUSTMASTERLEFTMARGIN" val="56.6929"/>
  <p:tag name="CUSTMASTERRIGHTMARGIN" val="56.6929"/>
  <p:tag name="CUSTMASTERBOTTOMMARGIN" val="56.6929"/>
  <p:tag name="GUIDECOLS" val="12"/>
  <p:tag name="GUTTERCOL" val="1 cm"/>
  <p:tag name="GUTTERROW" val="1 cm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29"/>
  <p:tag name="GUIDEROWS" val="1"/>
  <p:tag name="GUIDESAPPLIEDTO" val="2"/>
  <p:tag name="CUSTMASTERTOPMARGIN" val="134.9291"/>
  <p:tag name="CUSTMASTERLEFTMARGIN" val="56.6929"/>
  <p:tag name="CUSTMASTERRIGHTMARGIN" val="56.6929"/>
  <p:tag name="CUSTMASTERBOTTOMMARGIN" val="56.6929"/>
  <p:tag name="GUIDECOLS" val="12"/>
  <p:tag name="GUTTERCOL" val="1 cm"/>
  <p:tag name="GUTTERROW" val="1 cm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29"/>
  <p:tag name="GUIDECOLS" val="12"/>
  <p:tag name="GUIDEROWS" val="1"/>
  <p:tag name="GUTTERCOL" val="1 cm"/>
  <p:tag name="GUTTERROW" val="1 cm"/>
  <p:tag name="GUIDESAPPLIEDTO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TOPMARGIN" val="134.9291"/>
  <p:tag name="MASTERLEFTMARGIN" val="56.6929"/>
  <p:tag name="MASTERRIGHTMARGIN" val="56.6929"/>
  <p:tag name="MASTERBOTTOMMARGIN" val="56.6929"/>
  <p:tag name="GUIDECOLS" val="12"/>
  <p:tag name="GUIDEROWS" val="1"/>
  <p:tag name="GUTTERCOL" val="1 cm"/>
  <p:tag name="GUTTERROW" val="1 cm"/>
  <p:tag name="GUIDESAPPLIEDTO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UIDECOLS" val="12"/>
  <p:tag name="GUIDEROWS" val="1"/>
  <p:tag name="GUTTERCOL" val="1 cm"/>
  <p:tag name="GUTTERROW" val="1 cm"/>
  <p:tag name="GUIDESAPPLIEDTO" val="2"/>
</p:tagLst>
</file>

<file path=ppt/theme/theme1.xml><?xml version="1.0" encoding="utf-8"?>
<a:theme xmlns:a="http://schemas.openxmlformats.org/drawingml/2006/main" name="1_Office Theme">
  <a:themeElements>
    <a:clrScheme name="_Penn Medicines">
      <a:dk1>
        <a:srgbClr val="000000"/>
      </a:dk1>
      <a:lt1>
        <a:srgbClr val="FFFFFF"/>
      </a:lt1>
      <a:dk2>
        <a:srgbClr val="001D5B"/>
      </a:dk2>
      <a:lt2>
        <a:srgbClr val="FFFFFF"/>
      </a:lt2>
      <a:accent1>
        <a:srgbClr val="011F5B"/>
      </a:accent1>
      <a:accent2>
        <a:srgbClr val="085296"/>
      </a:accent2>
      <a:accent3>
        <a:srgbClr val="3C86C3"/>
      </a:accent3>
      <a:accent4>
        <a:srgbClr val="6B6C6E"/>
      </a:accent4>
      <a:accent5>
        <a:srgbClr val="C8CAC9"/>
      </a:accent5>
      <a:accent6>
        <a:srgbClr val="EAEAEA"/>
      </a:accent6>
      <a:hlink>
        <a:srgbClr val="3C86C3"/>
      </a:hlink>
      <a:folHlink>
        <a:srgbClr val="C9CB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lIns="72000" tIns="36000" rIns="72000" bIns="36000" rtlCol="0" anchor="ctr"/>
      <a:lstStyle>
        <a:defPPr algn="ctr">
          <a:defRPr sz="1600" dirty="0" err="1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600" dirty="0" err="1" smtClean="0">
            <a:solidFill>
              <a:schemeClr val="accent1"/>
            </a:solidFill>
            <a:latin typeface="+mj-lt"/>
          </a:defRPr>
        </a:defPPr>
      </a:lstStyle>
    </a:txDef>
  </a:objectDefaults>
  <a:extraClrSchemeLst/>
  <a:custClrLst>
    <a:custClr name="RGB( 153, 0, 0)">
      <a:srgbClr val="990000"/>
    </a:custClr>
    <a:custClr name="RGB( 158, 195, 225)">
      <a:srgbClr val="9EC3E1"/>
    </a:custClr>
    <a:custClr name="RGB( 13, 29, 55)">
      <a:srgbClr val="0D1D37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RGB( 184, 204, 63)">
      <a:srgbClr val="B9CC3F"/>
    </a:custClr>
    <a:custClr name="RGB( 56, 155, 171)">
      <a:srgbClr val="389BAB"/>
    </a:custClr>
    <a:custClr name="RGB( 231, 121, 71)">
      <a:srgbClr val="E77947"/>
    </a:custClr>
    <a:custClr name="RGB( 96,66, 118)">
      <a:srgbClr val="604276"/>
    </a:custClr>
    <a:custClr name="RGB( 241, 186, 63)">
      <a:srgbClr val="F1BA3F"/>
    </a:custClr>
    <a:custClr name="RGB( 203, 93, 131)">
      <a:srgbClr val="CB5D83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RGB( 0, 175, 114)">
      <a:srgbClr val="00AF72"/>
    </a:custClr>
    <a:custClr name="RGB( 0, 96, 118)">
      <a:srgbClr val="006076"/>
    </a:custClr>
    <a:custClr name="RGB( 249, 165, 78)">
      <a:srgbClr val="F9A54E"/>
    </a:custClr>
    <a:custClr name="RGB( 63, 21, 84)">
      <a:srgbClr val="3F1554"/>
    </a:custClr>
    <a:custClr name="RGB( 250, 222, 91)">
      <a:srgbClr val="FADE5B"/>
    </a:custClr>
    <a:custClr name="RGB( 160, 53, 112)">
      <a:srgbClr val="A0357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Dynamic Presentation.potx" id="{E5FB424D-E745-434F-9CC1-46CC19E2E9A1}" vid="{34240860-933F-4D63-B27C-16F6D1EF1B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C3F3886-E19E-5F4D-9885-955143A3A995}">
  <we:reference id="d2164860-9689-45e3-a1e5-90c76032056e" version="1.0.0.7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TemplafySlideTemplateConfiguration><![CDATA[{"slideVersion":1,"isValidatorEnabled":false,"isLocked":false,"elementsMetadata":[{"type":"shape","elementConfiguration":{"inheritDimensions":"{{InheritDimensions.InheritNone}}","width":"","height":"","image":"{{Form.SelectLogo.Logo_Back_white}}","visibility":"","type":"image","disableUpdates":false}}],"slideId":"1034288040387018754","enableDocumentContentUpdater":false,"version":"2.0"}]]></TemplafySlideTemplateConfiguration>
</file>

<file path=customXml/item2.xml><?xml version="1.0" encoding="utf-8"?>
<TemplafySlideTemplateConfiguration><![CDATA[{"slideVersion":1,"isValidatorEnabled":false,"isLocked":false,"elementsMetadata":[{"type":"shape","elementConfiguration":{"inheritDimensions":"{{InheritDimensions.InheritNone}}","width":"6.75 cm","height":"2 cm","image":"{{Form.Motif.Logo_white}}","visibility":"","type":"image","disableUpdates":false}},{"type":"shape","elementConfiguration":{"inheritDimensions":"{{InheritDimensions.InheritNone}}","width":"","height":"","image":"{{Form.SelectLogo.Logo_white}}","visibility":"","type":"image","disableUpdates":false}}],"slideId":"1034288040387018752","enableDocumentContentUpdater":false,"version":"2.0"}]]></TemplafySlideTemplateConfiguration>
</file>

<file path=customXml/item3.xml><?xml version="1.0" encoding="utf-8"?>
<TemplafySlideFormConfiguration><![CDATA[{"formFields":[{"distinct":false,"hideIfNoUserInteractionRequired":false,"required":false,"autoSelectFirstOption":false,"helpTexts":{},"spacing":{},"shareValue":false,"type":"dropDown","dataSourceName":"PPT_Logos","dataSourceFieldName":"Name","name":"SelectLogo","label":"Select a primary logo:"},{"distinct":false,"hideIfNoUserInteractionRequired":false,"required":false,"autoSelectFirstOption":false,"helpTexts":{},"spacing":{},"shareValue":false,"type":"dropDown","dataSourceName":"Motifs","dataSourceFieldName":"Name","name":"Motif","label":"If applicable, select a secondary graphic motif:"}],"formDataEntries":[]}]]></TemplafySlideFormConfiguration>
</file>

<file path=customXml/item4.xml><?xml version="1.0" encoding="utf-8"?>
<TemplafySlideFormConfiguration><![CDATA[{"formFields":[{"distinct":false,"hideIfNoUserInteractionRequired":false,"required":false,"autoSelectFirstOption":false,"helpTexts":{},"spacing":{},"shareValue":false,"type":"dropDown","dataSourceName":"PPT_Logos","dataSourceFieldName":"Name","name":"SelectLogo","label":"Select a primary logo:"}],"formDataEntries":[]}]]></TemplafySlideFormConfiguration>
</file>

<file path=customXml/item5.xml><?xml version="1.0" encoding="utf-8"?>
<TemplafyFormConfiguration><![CDATA[{"formFields":[{"distinct":false,"hideIfNoUserInteractionRequired":false,"required":false,"autoSelectFirstOption":false,"helpTexts":{},"spacing":{},"shareValue":false,"type":"dropDown","dataSourceName":"PPT_Logos","dataSourceFieldName":"Name","name":"SelectLogo","label":"Select a primary logo:"},{"distinct":false,"hideIfNoUserInteractionRequired":false,"required":false,"autoSelectFirstOption":false,"helpTexts":{},"spacing":{},"shareValue":false,"type":"dropDown","dataSourceName":"Motifs","dataSourceFieldName":"Name","name":"Motif","label":"If applicable, select a secondary graphic motif:"},{"required":false,"autoSelectFirstOption":false,"helpTexts":{},"spacing":{},"shareValue":false,"type":"comboBox","dataSourceName":"Footers","dataSourceFieldName":"Name","name":"SelectOrTypeFooter","label":"Select or type a customized footer:"}],"formDataEntries":[{"name":"SelectLogo","value":"Rx8mn01Zskq0JahcsgXYcdra9TNRuxL0jXHqU2gib/o="},{"name":"Motif","value":"8QDs/Y5iDIYUDKjpp/s4Da+KV/Agszp+em9lMLa+eQ0="},{"name":"SelectOrTypeFooter","value":"YP+y30Ez5P0VwvrwWrmAiUIVpgJ/pnFXECPUC0v+8IBhLt/sNE+WgKyW39kwpl1fLFegoBVEH36aeOSBOjtBDnIS4p0V4HkBIVXnbRBSUxz09LEZA/U5/qF6ZfsaGrpS"}]}]]></TemplafyFormConfiguration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TemplateConfiguration><![CDATA[{"elementsMetadata":[{"type":"shape","id":"60b31f76-2dd6-492d-96cb-e7a80eee9d30","elementConfiguration":{"binding":"{{Form.SelectOrTypeFooter}}","visibility":"","type":"text","disableUpdates":false}},{"type":"shape","id":"698def7e-c117-4c75-82d5-7e8e01db22be","elementConfiguration":{"inheritDimensions":"{{InheritDimensions.InheritNone}}","width":"","height":"","image":"{{Form.SelectLogo.Logo_Footer_blue}}","visibility":"","type":"image","disableUpdates":false}},{"type":"shape","id":"c8d730e4-8175-44e7-afe8-85a9fa94a3a2","elementConfiguration":{"inheritDimensions":"{{InheritDimensions.InheritNone}}","width":"","height":"","image":"{{Form.SelectLogo.Logo_Footer_white}}","visibility":"","type":"image","disableUpdates":false}},{"type":"shape","id":"904463a6-5b2b-4bf9-b7a7-305b5d3c40a0","elementConfiguration":{"binding":"{{Form.SelectOrTypeFooter}}","visibility":"","type":"text","disableUpdates":false}},{"type":"shape","id":"c2169592-79f6-4468-90fe-a70e6381aa80","elementConfiguration":{"binding":"{{Form.SelectOrTypeFooter}}","visibility":"","type":"text","disableUpdates":false}},{"type":"shape","id":"04308776-517a-4fab-bc8d-642367b9d305","elementConfiguration":{"inheritDimensions":"{{InheritDimensions.InheritNone}}","width":"","height":"","image":"{{Form.SelectLogo.Logo_Footer_blue}}","visibility":"","type":"image","disableUpdates":false}},{"type":"shape","id":"c228c63b-d8d3-4c85-9c07-6e5e5cb0c2b0","elementConfiguration":{"binding":"{{Form.SelectOrTypeFooter}}","visibility":"","type":"text","disableUpdates":false}},{"type":"shape","id":"f1f49327-5f0d-4aa4-82e9-6e365de172ae","elementConfiguration":{"inheritDimensions":"{{InheritDimensions.InheritNone}}","width":"","height":"","image":"{{Form.SelectLogo.Logo_Footer_blue}}","visibility":"","type":"image","disableUpdates":false}},{"type":"shape","id":"9134239d-9582-4638-80b8-1c3473a064d2","elementConfiguration":{"binding":"{{Form.SelectOrTypeFooter}}","visibility":"","type":"text","disableUpdates":false}},{"type":"shape","id":"f2feb5bc-8bfc-4745-aebd-1b4daaa2b6cc","elementConfiguration":{"inheritDimensions":"{{InheritDimensions.InheritNone}}","width":"","height":"","image":"{{Form.SelectLogo.Logo_Back_white}}","visibility":"","type":"image","disableUpdates":false}},{"type":"shape","id":"80479175-33cb-4154-8a9d-565502c9c400","elementConfiguration":{"inheritDimensions":"{{InheritDimensions.InheritNone}}","width":"","height":"","image":"{{Form.SelectLogo.Logo_Footer_white}}","visibility":"","type":"image","disableUpdates":false}},{"type":"shape","id":"1b227357-0113-441e-b07e-a29b2c4f81c4","elementConfiguration":{"binding":"{{Form.SelectOrTypeFooter}}","visibility":"","type":"text","disableUpdates":false}},{"type":"shape","id":"ac1f4880-84af-4b2e-a15b-c714ebdfef38","elementConfiguration":{"inheritDimensions":"{{InheritDimensions.InheritNone}}","width":"6.75 cm","height":"2 cm","image":"{{Form.Motif.Logo_white}}","visibility":"","type":"image","disableUpdates":false}},{"type":"shape","id":"9be34feb-4838-4959-aefb-559cd01c108e","elementConfiguration":{"inheritDimensions":"{{InheritDimensions.InheritNone}}","width":"","height":"","image":"{{Form.SelectLogo.Logo_white}}","visibility":"","type":"image","disableUpdates":false}},{"type":"shape","id":"8a74c689-60a1-43f5-8b16-31bdc0ec4c15","elementConfiguration":{"binding":"{{Form.SelectOrTypeFooter}}","visibility":"","type":"text","disableUpdates":false}},{"type":"shape","id":"7cdc3578-851f-410c-813b-4d5e30095c5c","elementConfiguration":{"inheritDimensions":"{{InheritDimensions.InheritNone}}","width":"","height":"","image":"{{Form.SelectLogo.Logo_Footer_white}}","visibility":"","type":"image","disableUpdates":false}},{"type":"shape","id":"a2810f39-9080-4146-ad41-7070186a25db","elementConfiguration":{"binding":"{{Form.SelectOrTypeFooter}}","visibility":"","type":"text","disableUpdates":false}},{"type":"shape","id":"4bef0602-95d0-4ac2-a913-b62c15ff58d5","elementConfiguration":{"inheritDimensions":"{{InheritDimensions.InheritNone}}","width":"","height":"","image":"{{Form.SelectLogo.Logo_Footer_blue}}","visibility":"","type":"image","disableUpdates":false}},{"type":"shape","id":"fdf8d0d7-b3c0-4889-afac-522281362358","elementConfiguration":{"binding":"{{Form.SelectOrTypeFooter}}","visibility":"","type":"text","disableUpdates":false}},{"type":"shape","id":"51f51eb1-aa79-45fa-9bc3-395f90df2476","elementConfiguration":{"inheritDimensions":"{{InheritDimensions.InheritNone}}","width":"","height":"","image":"{{Form.SelectLogo.Logo_Footer_white}}","visibility":"","type":"image","disableUpdates":false}},{"type":"shape","id":"5c3f7b1a-e172-41f9-bd75-ae086f9c70fe","elementConfiguration":{"binding":"{{Form.SelectOrTypeFooter}}","visibility":"","type":"text","disableUpdates":false}},{"type":"shape","id":"a25682f3-7f2a-4afb-8794-81ba99d24da5","elementConfiguration":{"inheritDimensions":"{{InheritDimensions.InheritNone}}","width":"","height":"","image":"{{Form.SelectLogo.Logo_Footer_blue}}","visibility":"","type":"image","disableUpdates":false}},{"type":"shape","id":"d29b1644-418d-4647-978b-61158c3a43ef","elementConfiguration":{"binding":"{{Form.SelectOrTypeFooter}}","visibility":"","type":"text","disableUpdates":false}},{"type":"shape","id":"2a5de407-1d75-458a-91ab-dfaf0e59ea26","elementConfiguration":{"inheritDimensions":"{{InheritDimensions.InheritNone}}","width":"","height":"","image":"{{Form.SelectLogo.Logo_Footer_white}}","visibility":"","type":"image","disableUpdates":false}},{"type":"shape","id":"cce1983f-fdc4-407e-be5d-e3b2d03f324d","elementConfiguration":{"binding":"{{Form.SelectOrTypeFooter}}","visibility":"","type":"text","disableUpdates":false}},{"type":"shape","id":"56a6420a-dc80-4e1c-b747-e80c04b693e1","elementConfiguration":{"inheritDimensions":"{{InheritDimensions.InheritNone}}","width":"","height":"","image":"{{Form.SelectLogo.Logo_Footer_white}}","visibility":"","type":"image","disableUpdates":false}},{"type":"shape","id":"756ef90b-4594-465a-8b5f-38a3c8ca7f62","elementConfiguration":{"binding":"{{Form.SelectOrTypeFooter}}","visibility":"","type":"text","disableUpdates":false}},{"type":"shape","id":"05d88fd5-cdc3-4e74-a780-c10a05b042ff","elementConfiguration":{"inheritDimensions":"{{InheritDimensions.InheritNone}}","width":"","height":"","image":"{{Form.SelectLogo.Logo_Footer_white}}","visibility":"","type":"image","disableUpdates":false}},{"type":"shape","id":"764e6aa8-1254-4db0-8176-5cf3407dec31","elementConfiguration":{"binding":"{{Form.SelectOrTypeFooter}}","visibility":"","type":"text","disableUpdates":false}},{"type":"shape","id":"8d89b173-5208-40c0-b2ed-2384c75f3976","elementConfiguration":{"inheritDimensions":"{{InheritDimensions.InheritNone}}","width":"","height":"","image":"{{Form.SelectLogo.Logo_Footer_blue}}","visibility":"","type":"image","disableUpdates":false}},{"type":"shape","id":"3300a2e3-8e96-4153-a9fb-1c5763e00acc","elementConfiguration":{"binding":"{{Form.SelectOrTypeFooter}}","visibility":"","type":"text","disableUpdates":false}},{"type":"shape","id":"79e2dd3b-4830-4e00-a332-1eac574a4277","elementConfiguration":{"inheritDimensions":"{{InheritDimensions.InheritNone}}","width":"","height":"","image":"{{Form.SelectLogo.Logo_Footer_white}}","visibility":"","type":"image","disableUpdates":false}},{"type":"shape","id":"d889bcb3-146e-487e-9c2c-8f11c21609f6","elementConfiguration":{"binding":"{{Form.SelectOrTypeFooter}}","visibility":"","type":"text","disableUpdates":false}},{"type":"shape","id":"e6d7b454-1dab-40cd-999e-ecc8089d79d0","elementConfiguration":{"inheritDimensions":"{{InheritDimensions.InheritNone}}","width":"","height":"","image":"{{Form.SelectLogo.Logo_Footer_white}}","visibility":"","type":"image","disableUpdates":false}},{"type":"shape","id":"84137b76-e50c-4528-bd39-32786b937b55","elementConfiguration":{"binding":"{{Form.SelectOrTypeFooter}}","visibility":"","type":"text","disableUpdates":false}},{"type":"shape","id":"0fd08d51-22f5-4846-9938-1f5c458f3bf6","elementConfiguration":{"binding":"{{Form.SelectOrTypeFooter}}","visibility":"","type":"text","disableUpdates":false}},{"type":"shape","id":"03e56073-67d3-46cf-a937-9a2ad535dade","elementConfiguration":{"inheritDimensions":"{{InheritDimensions.InheritNone}}","width":"","height":"","image":"{{Form.SelectLogo.Logo_Footer_blue}}","visibility":"","type":"image","disableUpdates":false}},{"type":"shape","id":"dc7a8ad4-fcda-4c68-8b15-f10bc03ce177","elementConfiguration":{"binding":"{{Form.SelectOrTypeFooter}}","visibility":"","type":"text","disableUpdates":false}},{"type":"shape","id":"f1230608-e9a1-4999-aa09-33e9a7ba37e7","elementConfiguration":{"inheritDimensions":"{{InheritDimensions.InheritNone}}","width":"","height":"","image":"{{Form.SelectLogo.Logo_Footer_blue}}","visibility":"","type":"image","disableUpdates":false}},{"type":"shape","id":"ab5a1a56-d5aa-4bfa-8731-74b06d5b54f5","elementConfiguration":{"inheritDimensions":"{{InheritDimensions.InheritNone}}","width":"","height":"","image":"{{Form.SelectLogo.Logo_Footer_white}}","visibility":"","type":"image","disableUpdates":false}},{"type":"shape","id":"624ea2b0-a909-4c4a-ab39-35d70c7bf9a9","elementConfiguration":{"binding":"{{Form.SelectOrTypeFooter}}","visibility":"","type":"text","disableUpdates":false}},{"type":"shape","id":"18dd2866-c000-4bc4-a4fe-b4281ed1519e","elementConfiguration":{"inheritDimensions":"{{InheritDimensions.InheritNone}}","width":"","height":"","image":"{{Form.SelectLogo.Logo_Footer_white}}","visibility":"","type":"image","disableUpdates":false}},{"type":"shape","id":"3dc454f9-0812-4870-85ef-468e6d4182bc","elementConfiguration":{"binding":"{{Form.SelectOrTypeFooter}}","visibility":"","type":"text","disableUpdates":false}},{"type":"shape","id":"0798d6bb-a792-48a3-94d4-4e52b4ba810a","elementConfiguration":{"inheritDimensions":"{{InheritDimensions.InheritNone}}","width":"6.75 cm","height":"2 cm","image":"{{Form.Motif.Logo_white}}","visibility":"","type":"image","disableUpdates":false}},{"type":"shape","id":"50f80eb5-9c3a-49a0-beb8-788350790360","elementConfiguration":{"inheritDimensions":"{{InheritDimensions.InheritNone}}","width":"","height":"","image":"{{Form.SelectLogo.Logo_white}}","visibility":"","type":"image","disableUpdates":false}},{"type":"shape","id":"419f6ace-857e-46ae-95f2-0bfe8c8dca36","elementConfiguration":{"inheritDimensions":"{{InheritDimensions.InheritNone}}","width":"","height":"","image":"{{Form.SelectLogo.Logo_Footer_white}}","visibility":"","type":"image","disableUpdates":false}},{"type":"shape","id":"09552da2-8ed7-46f6-bc34-be88ec9b3966","elementConfiguration":{"binding":"{{Form.SelectOrTypeFooter}}","visibility":"","type":"text","disableUpdates":false}},{"type":"shape","id":"b09133a7-eec0-47b1-b53f-48b42b10cb8c","elementConfiguration":{"inheritDimensions":"{{InheritDimensions.InheritNone}}","width":"","height":"","image":"{{Form.SelectLogo.Logo_Footer_white}}","visibility":"","type":"image","disableUpdates":false}},{"type":"shape","id":"d10de944-3cdb-494c-b689-739547fd37c0","elementConfiguration":{"binding":"{{Form.SelectOrTypeFooter}}","visibility":"","type":"text","disableUpdates":false}},{"type":"shape","id":"f2756545-5b02-40a2-8ecb-a2bcd4133224","elementConfiguration":{"inheritDimensions":"{{InheritDimensions.InheritNone}}","width":"","height":"","image":"{{Form.SelectLogo.Logo_Back_blue}}","visibility":"","type":"image","disableUpdates":false}},{"type":"shape","id":"b866ffdd-1468-452b-b550-2ee77fe87c6d","elementConfiguration":{"inheritDimensions":"{{InheritDimensions.InheritNone}}","width":"","height":"","image":"{{Form.SelectLogo.Logo_blue}}","visibility":"","type":"image","disableUpdates":false}},{"type":"shape","id":"16fa8dfc-28da-4b5c-8123-1d41e9d4c29d","elementConfiguration":{"inheritDimensions":"{{InheritDimensions.InheritNone}}","width":"6.75 cm","height":"2 cm","image":"{{Form.Motif.Logo_blue}}","visibility":"","type":"image","disableUpdates":false}},{"type":"shape","id":"20be30df-9f43-4ad8-874a-5022b0728fa7","elementConfiguration":{"inheritDimensions":"{{InheritDimensions.InheritNone}}","width":"","height":"","image":"{{Form.SelectLogo.Logo_Footer_blue}}","visibility":"","type":"image","disableUpdates":false}},{"type":"shape","id":"7893f364-70c6-4532-8dc2-9251de7635a0","elementConfiguration":{"binding":"{{Form.SelectOrTypeFooter}}","visibility":"","type":"text","disableUpdates":false}}],"transformationConfigurations":[],"templateName":"Penn Medicine Blank Template","templateDescription":"","enableDocumentContentUpdater":true,"version":"2.0"}]]></TemplafyTemplateConfiguration>
</file>

<file path=customXml/item8.xml><?xml version="1.0" encoding="utf-8"?>
<TemplafySlideTemplateConfiguration><![CDATA[{"slideVersion":1,"isValidatorEnabled":false,"isLocked":false,"elementsMetadata":[],"slideId":"1034288040387018753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065B7073-882A-47A2-9356-25DB4F8B9906}">
  <ds:schemaRefs/>
</ds:datastoreItem>
</file>

<file path=customXml/itemProps2.xml><?xml version="1.0" encoding="utf-8"?>
<ds:datastoreItem xmlns:ds="http://schemas.openxmlformats.org/officeDocument/2006/customXml" ds:itemID="{DBCEC20D-1E04-4A9A-9196-231907B1BC88}">
  <ds:schemaRefs/>
</ds:datastoreItem>
</file>

<file path=customXml/itemProps3.xml><?xml version="1.0" encoding="utf-8"?>
<ds:datastoreItem xmlns:ds="http://schemas.openxmlformats.org/officeDocument/2006/customXml" ds:itemID="{E76246EA-97C2-408C-A7F6-2CE6D89F41BF}">
  <ds:schemaRefs/>
</ds:datastoreItem>
</file>

<file path=customXml/itemProps4.xml><?xml version="1.0" encoding="utf-8"?>
<ds:datastoreItem xmlns:ds="http://schemas.openxmlformats.org/officeDocument/2006/customXml" ds:itemID="{2B39C04E-444A-41EE-A7B2-9E3CA35FD6AA}">
  <ds:schemaRefs/>
</ds:datastoreItem>
</file>

<file path=customXml/itemProps5.xml><?xml version="1.0" encoding="utf-8"?>
<ds:datastoreItem xmlns:ds="http://schemas.openxmlformats.org/officeDocument/2006/customXml" ds:itemID="{3AE8D32F-AC01-42AC-92C6-DAF95DE03028}">
  <ds:schemaRefs/>
</ds:datastoreItem>
</file>

<file path=customXml/itemProps6.xml><?xml version="1.0" encoding="utf-8"?>
<ds:datastoreItem xmlns:ds="http://schemas.openxmlformats.org/officeDocument/2006/customXml" ds:itemID="{BF4A61AC-B2A6-416C-ADB0-4620EDFFEFDE}">
  <ds:schemaRefs/>
</ds:datastoreItem>
</file>

<file path=customXml/itemProps7.xml><?xml version="1.0" encoding="utf-8"?>
<ds:datastoreItem xmlns:ds="http://schemas.openxmlformats.org/officeDocument/2006/customXml" ds:itemID="{8B390A47-7C58-4096-A2CD-BDC3C0704E56}">
  <ds:schemaRefs/>
</ds:datastoreItem>
</file>

<file path=customXml/itemProps8.xml><?xml version="1.0" encoding="utf-8"?>
<ds:datastoreItem xmlns:ds="http://schemas.openxmlformats.org/officeDocument/2006/customXml" ds:itemID="{140979B4-EB48-4B15-81BF-0441FC23D0D2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6803</TotalTime>
  <Words>2770</Words>
  <Application>Microsoft Macintosh PowerPoint</Application>
  <PresentationFormat>Widescreen</PresentationFormat>
  <Paragraphs>384</Paragraphs>
  <Slides>54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Architects Daughter</vt:lpstr>
      <vt:lpstr>DM Sans 14pt</vt:lpstr>
      <vt:lpstr>Calibri Light</vt:lpstr>
      <vt:lpstr>Arial</vt:lpstr>
      <vt:lpstr>DM Mono</vt:lpstr>
      <vt:lpstr>Domine</vt:lpstr>
      <vt:lpstr>Calibri</vt:lpstr>
      <vt:lpstr>Cambria Math</vt:lpstr>
      <vt:lpstr>1_Office Theme</vt:lpstr>
      <vt:lpstr>Design Thinking for Policy Evaluation: The Policy Trial Emulation Framework</vt:lpstr>
      <vt:lpstr>Some Framing</vt:lpstr>
      <vt:lpstr>The Goal of Policy Evaluation</vt:lpstr>
      <vt:lpstr>Challenges of Policy Evaluation</vt:lpstr>
      <vt:lpstr>Some More Framing</vt:lpstr>
      <vt:lpstr>Some More Framing</vt:lpstr>
      <vt:lpstr>Designing for Policy Evaluation</vt:lpstr>
      <vt:lpstr>Target Trial Emulation (TTE)</vt:lpstr>
      <vt:lpstr>Controversy! Gasp!</vt:lpstr>
      <vt:lpstr>Components of Policy Trial Emulation</vt:lpstr>
      <vt:lpstr>1. Units &amp; Eligibility</vt:lpstr>
      <vt:lpstr>Units and Eligibility Criteria</vt:lpstr>
      <vt:lpstr>Units and Eligibility Criteria</vt:lpstr>
      <vt:lpstr>Policy-Level Units</vt:lpstr>
      <vt:lpstr>Impact-Level Units</vt:lpstr>
      <vt:lpstr>Example: Medical Cannabis Laws</vt:lpstr>
      <vt:lpstr>Available Data Affects Emulation Quality</vt:lpstr>
      <vt:lpstr>Longitudinal Follow-Up of Impact-Level Units</vt:lpstr>
      <vt:lpstr>2. Exposure &amp; Comparison Conditions</vt:lpstr>
      <vt:lpstr>Definitions of Exposure &amp; Comparison Conditions</vt:lpstr>
      <vt:lpstr>Defining the Exposure</vt:lpstr>
      <vt:lpstr>Defining the Comparison Group</vt:lpstr>
      <vt:lpstr>Choosing Comparators for Policy Evaluation</vt:lpstr>
      <vt:lpstr>Never-Exposed Comparators</vt:lpstr>
      <vt:lpstr>Example: Medical Cannabis Laws</vt:lpstr>
      <vt:lpstr>3. Assignment Mechanism</vt:lpstr>
      <vt:lpstr>Assignment Mechanism</vt:lpstr>
      <vt:lpstr>4. Baseline / Time Zero</vt:lpstr>
      <vt:lpstr>Baseline / Time Zero</vt:lpstr>
      <vt:lpstr>Baseline / Time zero</vt:lpstr>
      <vt:lpstr>Serial Trial Emulation</vt:lpstr>
      <vt:lpstr>5. Outcomes and Follow-Up</vt:lpstr>
      <vt:lpstr>Outcomes</vt:lpstr>
      <vt:lpstr>Follow-Up</vt:lpstr>
      <vt:lpstr>6. Causal Estimand</vt:lpstr>
      <vt:lpstr>Causal Estimand</vt:lpstr>
      <vt:lpstr>Categories of Causal Estimand</vt:lpstr>
      <vt:lpstr>Target Estimands &amp; Target Audiences</vt:lpstr>
      <vt:lpstr>We all love the ATT</vt:lpstr>
      <vt:lpstr>Pros and Cons of the ATT</vt:lpstr>
      <vt:lpstr>Why do we prefer the ATT?</vt:lpstr>
      <vt:lpstr>7. Statistical Analysis</vt:lpstr>
      <vt:lpstr>Analytic Considerations</vt:lpstr>
      <vt:lpstr>Methods Explosion!</vt:lpstr>
      <vt:lpstr>Difference in Differences (DiD)</vt:lpstr>
      <vt:lpstr>Staggered Adoption</vt:lpstr>
      <vt:lpstr>New Methods Handle Staggered Adoption</vt:lpstr>
      <vt:lpstr>Synthetic Controls</vt:lpstr>
      <vt:lpstr>Discussion</vt:lpstr>
      <vt:lpstr>Good study design is critical</vt:lpstr>
      <vt:lpstr>Good study design is not magic</vt:lpstr>
      <vt:lpstr>Statistical tools for high-quality policy evaluation are available and accessible</vt:lpstr>
      <vt:lpstr>Multi-disciplinary work is key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Peters</dc:creator>
  <cp:lastModifiedBy>Seewald, Nicholas J</cp:lastModifiedBy>
  <cp:revision>140</cp:revision>
  <dcterms:created xsi:type="dcterms:W3CDTF">2025-03-13T14:36:55Z</dcterms:created>
  <dcterms:modified xsi:type="dcterms:W3CDTF">2025-04-04T12:17:21Z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fyTimeStamp">
    <vt:lpwstr>2024-10-25T14:22:55</vt:lpwstr>
  </property>
  <property fmtid="{D5CDD505-2E9C-101B-9397-08002B2CF9AE}" pid="3" name="TemplafyTenantId">
    <vt:lpwstr>pennmedicine</vt:lpwstr>
  </property>
  <property fmtid="{D5CDD505-2E9C-101B-9397-08002B2CF9AE}" pid="4" name="TemplafyTemplateId">
    <vt:lpwstr>1034288031134646878</vt:lpwstr>
  </property>
  <property fmtid="{D5CDD505-2E9C-101B-9397-08002B2CF9AE}" pid="5" name="TemplafyUserProfileId">
    <vt:lpwstr>1108691613579739141</vt:lpwstr>
  </property>
  <property fmtid="{D5CDD505-2E9C-101B-9397-08002B2CF9AE}" pid="6" name="TemplafyFromBlank">
    <vt:bool>true</vt:bool>
  </property>
</Properties>
</file>