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39"/>
  </p:notesMasterIdLst>
  <p:sldIdLst>
    <p:sldId id="256" r:id="rId2"/>
    <p:sldId id="336" r:id="rId3"/>
    <p:sldId id="257" r:id="rId4"/>
    <p:sldId id="262" r:id="rId5"/>
    <p:sldId id="339" r:id="rId6"/>
    <p:sldId id="340" r:id="rId7"/>
    <p:sldId id="338" r:id="rId8"/>
    <p:sldId id="264" r:id="rId9"/>
    <p:sldId id="318" r:id="rId10"/>
    <p:sldId id="320" r:id="rId11"/>
    <p:sldId id="272" r:id="rId12"/>
    <p:sldId id="293" r:id="rId13"/>
    <p:sldId id="276" r:id="rId14"/>
    <p:sldId id="275" r:id="rId15"/>
    <p:sldId id="269" r:id="rId16"/>
    <p:sldId id="317" r:id="rId17"/>
    <p:sldId id="282" r:id="rId18"/>
    <p:sldId id="319" r:id="rId19"/>
    <p:sldId id="284" r:id="rId20"/>
    <p:sldId id="270" r:id="rId21"/>
    <p:sldId id="332" r:id="rId22"/>
    <p:sldId id="322" r:id="rId23"/>
    <p:sldId id="323" r:id="rId24"/>
    <p:sldId id="326" r:id="rId25"/>
    <p:sldId id="324" r:id="rId26"/>
    <p:sldId id="327" r:id="rId27"/>
    <p:sldId id="328" r:id="rId28"/>
    <p:sldId id="337" r:id="rId29"/>
    <p:sldId id="321" r:id="rId30"/>
    <p:sldId id="267" r:id="rId31"/>
    <p:sldId id="265" r:id="rId32"/>
    <p:sldId id="266" r:id="rId33"/>
    <p:sldId id="330" r:id="rId34"/>
    <p:sldId id="331" r:id="rId35"/>
    <p:sldId id="334" r:id="rId36"/>
    <p:sldId id="335" r:id="rId37"/>
    <p:sldId id="268" r:id="rId38"/>
  </p:sldIdLst>
  <p:sldSz cx="12192000" cy="6858000"/>
  <p:notesSz cx="6858000" cy="9144000"/>
  <p:embeddedFontLst>
    <p:embeddedFont>
      <p:font typeface="Architects Daughter" pitchFamily="2" charset="0"/>
      <p:regular r:id="rId40"/>
    </p:embeddedFont>
    <p:embeddedFont>
      <p:font typeface="Cambria Math" panose="02040503050406030204" pitchFamily="18" charset="0"/>
      <p:regular r:id="rId41"/>
    </p:embeddedFont>
    <p:embeddedFont>
      <p:font typeface="DM Mono" panose="020B0509040201040103" pitchFamily="49" charset="77"/>
      <p:regular r:id="rId42"/>
      <p:italic r:id="rId43"/>
    </p:embeddedFont>
    <p:embeddedFont>
      <p:font typeface="DM Sans 14pt" pitchFamily="2" charset="77"/>
      <p:regular r:id="rId44"/>
      <p:bold r:id="rId45"/>
      <p:italic r:id="rId46"/>
      <p:boldItalic r:id="rId47"/>
    </p:embeddedFont>
    <p:embeddedFont>
      <p:font typeface="Domine" panose="02040503040403060204" pitchFamily="18" charset="0"/>
      <p:regular r:id="rId48"/>
      <p:bold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/>
    <p:restoredTop sz="94670"/>
  </p:normalViewPr>
  <p:slideViewPr>
    <p:cSldViewPr snapToGrid="0">
      <p:cViewPr varScale="1">
        <p:scale>
          <a:sx n="113" d="100"/>
          <a:sy n="113" d="100"/>
        </p:scale>
        <p:origin x="4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A4897-8571-8F4B-99A8-D5D399678899}" type="datetimeFigureOut">
              <a:rPr lang="en-US" smtClean="0"/>
              <a:t>12/13/25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1F857-1ADC-B743-9A85-164B9102F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6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21C0D-9E07-4C74-9A59-193F61F6289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1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30E3E-30CE-C5B3-BF6E-DC95DF57B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A964A9-2546-F33D-F118-A516956151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6004C3-BECE-5E8E-6DB1-7DCBBE109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FD5F0-81DB-04F4-3051-ED5D144DFD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21C0D-9E07-4C74-9A59-193F61F6289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759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an example here, consider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CB8E5-645B-0740-A88C-7411047225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8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763B7-A18C-648B-E89A-C339AE07D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F8EB85-ADD8-15CB-E232-ED65AA0610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B745B9-BE98-A741-4F84-CF376879D6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2F37A-F3D9-C5AB-3904-5DB39E22D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CB8E5-645B-0740-A88C-7411047225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35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1F857-1ADC-B743-9A85-164B9102FAB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30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1F857-1ADC-B743-9A85-164B9102FAB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2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4" Type="http://schemas.openxmlformats.org/officeDocument/2006/relationships/image" Target="../media/image10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 with Shi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B16BA09-5E0E-9342-7B5F-208FB49230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5504" y="719138"/>
            <a:ext cx="4885771" cy="5605380"/>
          </a:xfrm>
          <a:prstGeom prst="rect">
            <a:avLst/>
          </a:prstGeom>
        </p:spPr>
      </p:pic>
      <p:sp>
        <p:nvSpPr>
          <p:cNvPr id="14" name="Background">
            <a:extLst>
              <a:ext uri="{FF2B5EF4-FFF2-40B4-BE49-F238E27FC236}">
                <a16:creationId xmlns:a16="http://schemas.microsoft.com/office/drawing/2014/main" id="{839A0678-D339-25B7-6999-A7B668AB1E90}"/>
              </a:ext>
            </a:extLst>
          </p:cNvPr>
          <p:cNvSpPr/>
          <p:nvPr userDrawn="1"/>
        </p:nvSpPr>
        <p:spPr>
          <a:xfrm>
            <a:off x="0" y="232053"/>
            <a:ext cx="12191999" cy="6858000"/>
          </a:xfrm>
          <a:prstGeom prst="rect">
            <a:avLst/>
          </a:prstGeom>
          <a:gradFill>
            <a:gsLst>
              <a:gs pos="11000">
                <a:schemeClr val="bg1">
                  <a:alpha val="0"/>
                </a:schemeClr>
              </a:gs>
              <a:gs pos="51000">
                <a:schemeClr val="bg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52487764" name="Picture 2" descr="{&quot;templafy&quot;:{&quot;id&quot;:&quot;b866ffdd-1468-452b-b550-2ee77fe87c6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398" y="705953"/>
            <a:ext cx="5081026" cy="1271019"/>
          </a:xfrm>
          <a:prstGeom prst="rect">
            <a:avLst/>
          </a:prstGeom>
        </p:spPr>
      </p:pic>
      <p:sp>
        <p:nvSpPr>
          <p:cNvPr id="9" name="Guides" hidden="1">
            <a:extLst>
              <a:ext uri="{FF2B5EF4-FFF2-40B4-BE49-F238E27FC236}">
                <a16:creationId xmlns:a16="http://schemas.microsoft.com/office/drawing/2014/main" id="{0C60A4DE-3004-2078-21A1-A22A8232DCD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Line top Placeholder 20">
            <a:extLst>
              <a:ext uri="{FF2B5EF4-FFF2-40B4-BE49-F238E27FC236}">
                <a16:creationId xmlns:a16="http://schemas.microsoft.com/office/drawing/2014/main" id="{429036CE-F069-70FC-AB80-D514C7A6E5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pic>
        <p:nvPicPr>
          <p:cNvPr id="18" name="Picture 17" descr="{&quot;templafy&quot;:{&quot;id&quot;:&quot;16fa8dfc-28da-4b5c-8123-1d41e9d4c29d&quot;}}">
            <a:extLst>
              <a:ext uri="{FF2B5EF4-FFF2-40B4-BE49-F238E27FC236}">
                <a16:creationId xmlns:a16="http://schemas.microsoft.com/office/drawing/2014/main" id="{F4871A12-966F-AB54-D025-11147D2B69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800" y="5482800"/>
            <a:ext cx="2431525" cy="720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8734B6-FF82-51DC-47D5-1C0BF6F1A6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7769" y="3160800"/>
            <a:ext cx="10733505" cy="1782000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8E6A62F-5EE0-DF6B-07CD-0B354081E7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703600"/>
            <a:ext cx="10733504" cy="306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1" cap="all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51DC0FA-582F-179B-E738-1BBB95CD33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0725" y="5740360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1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name</a:t>
            </a:r>
            <a:endParaRPr lang="en-GB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1515E92D-D3D4-9D54-8555-29BBC3428D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0000" y="5957377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E327DC5C-E1C0-B8CB-4B84-DA580F6C81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000" y="6252829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894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2" orient="horz" pos="3906">
          <p15:clr>
            <a:srgbClr val="8F8F8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457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cap="all" spc="200" baseline="0">
                <a:solidFill>
                  <a:schemeClr val="tx2"/>
                </a:solidFill>
                <a:latin typeface="DM Sans 14p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48EB2-ABBB-452B-B43B-31E8A7DFB90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5CB14299-9B5F-BF3A-D63A-A282BCE062E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12755876" name="Picture 7" descr="{&quot;templafy&quot;:{&quot;id&quot;:&quot;05d88fd5-cdc3-4e74-a780-c10a05b042f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07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F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295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48EB2-ABBB-452B-B43B-31E8A7DFB90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82F1C1D4-A570-C8D4-71E4-37223819B6F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966664909" name="Picture 7" descr="{&quot;templafy&quot;:{&quot;id&quot;:&quot;7cdc3578-851f-410c-813b-4d5e30095c5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62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G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295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48EB2-ABBB-452B-B43B-31E8A7DFB90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7CD447B1-6CDF-7A26-7C65-539832BE142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3339149" name="Picture 7" descr="{&quot;templafy&quot;:{&quot;id&quot;:&quot;419f6ace-857e-46ae-95f2-0bfe8c8dca3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97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H"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457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cap="all" spc="200" baseline="0">
                <a:solidFill>
                  <a:schemeClr val="bg1"/>
                </a:solidFill>
                <a:latin typeface="DM Sans 14p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48EB2-ABBB-452B-B43B-31E8A7DFB90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7CD447B1-6CDF-7A26-7C65-539832BE142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39452808" name="Picture 7" descr="{&quot;templafy&quot;:{&quot;id&quot;:&quot;c8d730e4-8175-44e7-afe8-85a9fa94a3a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29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713598"/>
            <a:ext cx="10752000" cy="4424400"/>
          </a:xfrm>
        </p:spPr>
        <p:txBody>
          <a:bodyPr/>
          <a:lstStyle>
            <a:lvl1pPr>
              <a:defRPr sz="2400"/>
            </a:lvl1pPr>
            <a:lvl2pPr>
              <a:spcAft>
                <a:spcPts val="850"/>
              </a:spcAft>
              <a:defRPr sz="2400"/>
            </a:lvl2pPr>
            <a:lvl3pPr>
              <a:spcAft>
                <a:spcPts val="850"/>
              </a:spcAft>
              <a:defRPr sz="2000"/>
            </a:lvl3pPr>
            <a:lvl4pPr>
              <a:spcAft>
                <a:spcPts val="850"/>
              </a:spcAft>
              <a:defRPr sz="1800"/>
            </a:lvl4pPr>
            <a:lvl5pPr>
              <a:defRPr sz="2800"/>
            </a:lvl5pPr>
          </a:lstStyle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7A58F1BB-51B8-0FE7-42A9-FDB8DA32F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032962" y="57176"/>
            <a:ext cx="1106488" cy="110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11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2" orient="horz" pos="1025">
          <p15:clr>
            <a:srgbClr val="8F8F8F"/>
          </p15:clr>
        </p15:guide>
        <p15:guide id="3" orient="horz" pos="1079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0" y="1839600"/>
            <a:ext cx="107520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E3598127-8269-E1A9-8FD6-70468D60BE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085512" y="67686"/>
            <a:ext cx="1106488" cy="110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48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2" orient="horz" pos="1025">
          <p15:clr>
            <a:srgbClr val="8F8F8F"/>
          </p15:clr>
        </p15:guide>
        <p15:guide id="3" orient="horz" pos="1162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771BA-DEC6-F3CD-0966-439080AF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6BC50-3655-09A2-54D0-991FCCB4D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8E7446D-1AC7-A43F-ADC3-99ABFBDE93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C47EC7B5-5579-B015-84D6-CEA96A4D5E9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Content Placeholder 10">
            <a:extLst>
              <a:ext uri="{FF2B5EF4-FFF2-40B4-BE49-F238E27FC236}">
                <a16:creationId xmlns:a16="http://schemas.microsoft.com/office/drawing/2014/main" id="{A17B7C72-6F6A-3F4F-4F20-EE3876934C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085512" y="67686"/>
            <a:ext cx="1106488" cy="110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79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2" orient="horz" pos="1025">
          <p15:clr>
            <a:srgbClr val="8F8F8F"/>
          </p15:clr>
        </p15:guide>
        <p15:guide id="3" orient="horz" pos="1162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6CF56-797D-76D1-938F-9E4AB58E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08826-EFB1-9253-4DD9-529D28A14B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65832291-D52E-BC28-A4EE-FF28DF7F69C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Content Placeholder 10">
            <a:extLst>
              <a:ext uri="{FF2B5EF4-FFF2-40B4-BE49-F238E27FC236}">
                <a16:creationId xmlns:a16="http://schemas.microsoft.com/office/drawing/2014/main" id="{30B577F3-4250-1181-4ED7-4A96FAEB58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085512" y="67686"/>
            <a:ext cx="1106488" cy="110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88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3" orient="horz" pos="1079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Conten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713598"/>
            <a:ext cx="5196000" cy="4424400"/>
          </a:xfrm>
        </p:spPr>
        <p:txBody>
          <a:bodyPr/>
          <a:lstStyle>
            <a:lvl2pPr>
              <a:spcBef>
                <a:spcPts val="200"/>
              </a:spcBef>
              <a:spcAft>
                <a:spcPts val="400"/>
              </a:spcAft>
              <a:defRPr/>
            </a:lvl2pPr>
          </a:lstStyle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9DAC8-8D82-A64D-864B-A5A72A8A096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999" y="1713599"/>
            <a:ext cx="5196000" cy="4424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76148A64-B704-062F-65A2-A2CC80D696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085512" y="67686"/>
            <a:ext cx="1106488" cy="110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05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2" orient="horz" pos="1025">
          <p15:clr>
            <a:srgbClr val="8F8F8F"/>
          </p15:clr>
        </p15:guide>
        <p15:guide id="3" orient="horz" pos="1079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39600"/>
            <a:ext cx="5196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9DAC8-8D82-A64D-864B-A5A72A8A096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999" y="1839600"/>
            <a:ext cx="5196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3CAC84-4261-E4FA-B805-4CB5CA0F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34CEA312-CDDA-895E-5236-D7741F1832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085512" y="67686"/>
            <a:ext cx="1106488" cy="110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05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2" orient="horz" pos="1025">
          <p15:clr>
            <a:srgbClr val="8F8F8F"/>
          </p15:clr>
        </p15:guide>
        <p15:guide id="3" orient="horz" pos="1162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 with Shield">
    <p:bg>
      <p:bgPr>
        <a:gradFill>
          <a:gsLst>
            <a:gs pos="86000">
              <a:srgbClr val="1F538F"/>
            </a:gs>
            <a:gs pos="60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4CDB109-2703-E004-DAD3-0A9F90171F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5504" y="719138"/>
            <a:ext cx="4885771" cy="56053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C7E38D-B81D-FC40-15B1-DC990195C275}"/>
              </a:ext>
            </a:extLst>
          </p:cNvPr>
          <p:cNvSpPr/>
          <p:nvPr userDrawn="1"/>
        </p:nvSpPr>
        <p:spPr>
          <a:xfrm rot="10800000">
            <a:off x="-1" y="-1"/>
            <a:ext cx="12178055" cy="6857999"/>
          </a:xfrm>
          <a:prstGeom prst="rect">
            <a:avLst/>
          </a:prstGeom>
          <a:gradFill flip="none" rotWithShape="1">
            <a:gsLst>
              <a:gs pos="94000">
                <a:schemeClr val="accent3"/>
              </a:gs>
              <a:gs pos="0">
                <a:schemeClr val="accent1">
                  <a:alpha val="0"/>
                </a:schemeClr>
              </a:gs>
              <a:gs pos="71000">
                <a:srgbClr val="15417F"/>
              </a:gs>
              <a:gs pos="43000">
                <a:schemeClr val="accent1">
                  <a:alpha val="96549"/>
                </a:schemeClr>
              </a:gs>
              <a:gs pos="16000">
                <a:schemeClr val="accent1"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0C60A4DE-3004-2078-21A1-A22A8232DCD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Line top Placeholder 20">
            <a:extLst>
              <a:ext uri="{FF2B5EF4-FFF2-40B4-BE49-F238E27FC236}">
                <a16:creationId xmlns:a16="http://schemas.microsoft.com/office/drawing/2014/main" id="{429036CE-F069-70FC-AB80-D514C7A6E5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pic>
        <p:nvPicPr>
          <p:cNvPr id="789414146" name="Picture 19" descr="{&quot;templafy&quot;:{&quot;id&quot;:&quot;ac1f4880-84af-4b2e-a15b-c714ebdfef38&quot;}}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46800" y="5482800"/>
            <a:ext cx="2430000" cy="72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24B18-9890-6730-F357-90982511A7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160800"/>
            <a:ext cx="10733505" cy="1782000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364A363-678D-BF9C-8F82-6A24E3BEDC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703600"/>
            <a:ext cx="10733504" cy="306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1" cap="all" spc="200" baseline="0">
                <a:solidFill>
                  <a:srgbClr val="9EC3E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subtitle</a:t>
            </a:r>
          </a:p>
        </p:txBody>
      </p:sp>
      <p:pic>
        <p:nvPicPr>
          <p:cNvPr id="657909638" name="Picture 5" descr="{&quot;templafy&quot;:{&quot;id&quot;:&quot;9be34feb-4838-4959-aefb-559cd01c108e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398" y="686716"/>
            <a:ext cx="5081026" cy="127101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CCD774-C585-4D47-9DC9-21728775C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0725" y="5508306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name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D3930DA-CC72-D87A-3C84-D5B0B8E6F1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00" y="5725323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FFB7AC86-6495-B25D-71A1-EDE3C43FCE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0000" y="6020775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430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8F8F8F"/>
          </p15:clr>
        </p15:guide>
        <p15:guide id="2" orient="horz" pos="3906">
          <p15:clr>
            <a:srgbClr val="8F8F8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39600"/>
            <a:ext cx="3344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9DAC8-8D82-A64D-864B-A5A72A8A096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2775" y="1839600"/>
            <a:ext cx="3344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3CAC84-4261-E4FA-B805-4CB5CA0F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7F96C7-6BF0-A4AA-E8A9-B7E0D8B90D3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28000" y="1839600"/>
            <a:ext cx="3344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4A5FE196-4178-040F-4453-B0EACF00F5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085512" y="67686"/>
            <a:ext cx="1106488" cy="110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50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6">
          <p15:clr>
            <a:srgbClr val="8F8F8F"/>
          </p15:clr>
        </p15:guide>
        <p15:guide id="2" orient="horz" pos="1025">
          <p15:clr>
            <a:srgbClr val="8F8F8F"/>
          </p15:clr>
        </p15:guide>
        <p15:guide id="3" orient="horz" pos="1162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39600"/>
            <a:ext cx="2418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9DAC8-8D82-A64D-864B-A5A72A8A096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498000" y="1839600"/>
            <a:ext cx="2418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3CAC84-4261-E4FA-B805-4CB5CA0F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7F96C7-6BF0-A4AA-E8A9-B7E0D8B90D3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999" y="1839600"/>
            <a:ext cx="2418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5911BE-8839-F336-D549-40F51B1053D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053275" y="1839600"/>
            <a:ext cx="2418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id="{19262097-C3A2-3750-6DA5-EF9A3820D5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085512" y="67686"/>
            <a:ext cx="1106488" cy="110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30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2" orient="horz" pos="1025">
          <p15:clr>
            <a:srgbClr val="8F8F8F"/>
          </p15:clr>
        </p15:guide>
        <p15:guide id="3" orient="horz" pos="1162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02800" y="720000"/>
            <a:ext cx="7970400" cy="54180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2415600" cy="253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FEC81-69D3-F091-6AAB-584372D2CDC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9138" y="3556000"/>
            <a:ext cx="2416175" cy="2581275"/>
          </a:xfrm>
        </p:spPr>
        <p:txBody>
          <a:bodyPr/>
          <a:lstStyle>
            <a:lvl1pPr>
              <a:defRPr sz="4000" cap="all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Callout or stat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834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3" orient="horz" pos="2251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  <p15:guide id="29" orient="horz" pos="2047">
          <p15:clr>
            <a:srgbClr val="FF96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,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BFE9E1-1C16-564A-C1BC-E967D9D8E31E}"/>
              </a:ext>
            </a:extLst>
          </p:cNvPr>
          <p:cNvSpPr/>
          <p:nvPr userDrawn="1"/>
        </p:nvSpPr>
        <p:spPr>
          <a:xfrm>
            <a:off x="8401200" y="0"/>
            <a:ext cx="3790800" cy="6858000"/>
          </a:xfrm>
          <a:prstGeom prst="rect">
            <a:avLst/>
          </a:prstGeom>
          <a:solidFill>
            <a:srgbClr val="EAEAE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279218"/>
            <a:ext cx="70488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0" y="1839600"/>
            <a:ext cx="70488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7048800" cy="56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CD4EAAFD-8308-55F9-E30C-5C801082C1B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787261" y="720000"/>
            <a:ext cx="2680837" cy="54180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86550503" name="Picture 6" descr="{&quot;templafy&quot;:{&quot;id&quot;:&quot;20be30df-9f43-4ad8-874a-5022b0728fa7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  <p:sp>
        <p:nvSpPr>
          <p:cNvPr id="6" name="Footers" descr="{&quot;templafy&quot;:{&quot;id&quot;:&quot;7893f364-70c6-4532-8dc2-9251de7635a0&quot;}}">
            <a:extLst>
              <a:ext uri="{FF2B5EF4-FFF2-40B4-BE49-F238E27FC236}">
                <a16:creationId xmlns:a16="http://schemas.microsoft.com/office/drawing/2014/main" id="{D30753A2-1402-7DB1-6D07-F5631C9A74D7}"/>
              </a:ext>
            </a:extLst>
          </p:cNvPr>
          <p:cNvSpPr/>
          <p:nvPr userDrawn="1"/>
        </p:nvSpPr>
        <p:spPr>
          <a:xfrm>
            <a:off x="493669" y="6439469"/>
            <a:ext cx="7429599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1D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2441549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BFE9E1-1C16-564A-C1BC-E967D9D8E31E}"/>
              </a:ext>
            </a:extLst>
          </p:cNvPr>
          <p:cNvSpPr/>
          <p:nvPr userDrawn="1"/>
        </p:nvSpPr>
        <p:spPr>
          <a:xfrm>
            <a:off x="0" y="0"/>
            <a:ext cx="3790800" cy="6858000"/>
          </a:xfrm>
          <a:prstGeom prst="rect">
            <a:avLst/>
          </a:prstGeom>
          <a:solidFill>
            <a:srgbClr val="EAEAE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4400" y="1279218"/>
            <a:ext cx="70488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4400" y="1839600"/>
            <a:ext cx="70488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400" y="720000"/>
            <a:ext cx="7048800" cy="56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CD4EAAFD-8308-55F9-E30C-5C801082C1B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000" y="720000"/>
            <a:ext cx="2419200" cy="54180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000857493" name="Picture 6" descr="{&quot;templafy&quot;:{&quot;id&quot;:&quot;4bef0602-95d0-4ac2-a913-b62c15ff58d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  <p:sp>
        <p:nvSpPr>
          <p:cNvPr id="6" name="Footers" descr="{&quot;templafy&quot;:{&quot;id&quot;:&quot;fdf8d0d7-b3c0-4889-afac-522281362358&quot;}}">
            <a:extLst>
              <a:ext uri="{FF2B5EF4-FFF2-40B4-BE49-F238E27FC236}">
                <a16:creationId xmlns:a16="http://schemas.microsoft.com/office/drawing/2014/main" id="{18A60CD6-FFBC-03F7-17C2-03F4F032100F}"/>
              </a:ext>
            </a:extLst>
          </p:cNvPr>
          <p:cNvSpPr/>
          <p:nvPr userDrawn="1"/>
        </p:nvSpPr>
        <p:spPr>
          <a:xfrm>
            <a:off x="493669" y="6439469"/>
            <a:ext cx="7429599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1D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81749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eft -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614FC3F-8ED6-0751-6C51-3B2BEC1277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0900" y="0"/>
            <a:ext cx="4991100" cy="6858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279218"/>
            <a:ext cx="612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0" y="1839600"/>
            <a:ext cx="61220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6122000" cy="56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865827812" name="Picture 4" descr="{&quot;templafy&quot;:{&quot;id&quot;:&quot;b09133a7-eec0-47b1-b53f-48b42b10cb8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  <p:sp>
        <p:nvSpPr>
          <p:cNvPr id="4" name="Footers" descr="{&quot;templafy&quot;:{&quot;id&quot;:&quot;d10de944-3cdb-494c-b689-739547fd37c0&quot;}}">
            <a:extLst>
              <a:ext uri="{FF2B5EF4-FFF2-40B4-BE49-F238E27FC236}">
                <a16:creationId xmlns:a16="http://schemas.microsoft.com/office/drawing/2014/main" id="{571F91D2-BD5D-4505-6DD0-633D6AD1FFEB}"/>
              </a:ext>
            </a:extLst>
          </p:cNvPr>
          <p:cNvSpPr/>
          <p:nvPr userDrawn="1"/>
        </p:nvSpPr>
        <p:spPr>
          <a:xfrm>
            <a:off x="493669" y="6439469"/>
            <a:ext cx="7429599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1D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1044937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C0E66B85-A497-806D-1EDC-07151561F0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991100" cy="6858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275" y="1279218"/>
            <a:ext cx="612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49275" y="1839600"/>
            <a:ext cx="61220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275" y="720000"/>
            <a:ext cx="6122000" cy="56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s" descr="{&quot;templafy&quot;:{&quot;id&quot;:&quot;c2169592-79f6-4468-90fe-a70e6381aa80&quot;}}">
            <a:extLst>
              <a:ext uri="{FF2B5EF4-FFF2-40B4-BE49-F238E27FC236}">
                <a16:creationId xmlns:a16="http://schemas.microsoft.com/office/drawing/2014/main" id="{37509789-A5FC-D655-A0D1-083454109387}"/>
              </a:ext>
            </a:extLst>
          </p:cNvPr>
          <p:cNvSpPr/>
          <p:nvPr userDrawn="1"/>
        </p:nvSpPr>
        <p:spPr>
          <a:xfrm>
            <a:off x="493669" y="6439469"/>
            <a:ext cx="7429599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1145961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57D76C0-5C22-E359-CE79-F004D2181106}"/>
              </a:ext>
            </a:extLst>
          </p:cNvPr>
          <p:cNvSpPr/>
          <p:nvPr userDrawn="1"/>
        </p:nvSpPr>
        <p:spPr>
          <a:xfrm>
            <a:off x="0" y="0"/>
            <a:ext cx="5911200" cy="6858000"/>
          </a:xfrm>
          <a:prstGeom prst="rect">
            <a:avLst/>
          </a:prstGeom>
          <a:gradFill>
            <a:gsLst>
              <a:gs pos="60000">
                <a:schemeClr val="accent1"/>
              </a:gs>
              <a:gs pos="86000">
                <a:srgbClr val="1F538F"/>
              </a:gs>
              <a:gs pos="100000">
                <a:schemeClr val="accent3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4629600" cy="253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ADAE3EDE-9CDD-1054-DBC1-D9F83A0100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0802" y="720000"/>
            <a:ext cx="2412348" cy="25308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8629CEFB-CC46-A8B8-01A0-9FC67CBA2F49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062752" y="720000"/>
            <a:ext cx="2412348" cy="25308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277AD4A9-73AA-FC1E-DFE4-E50DD96AC8A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280802" y="3607201"/>
            <a:ext cx="2412348" cy="25308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50F43CDD-BB71-2518-2700-3FC4FD0DB8F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2752" y="3607201"/>
            <a:ext cx="2412348" cy="25308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9138" y="3610800"/>
            <a:ext cx="4629600" cy="253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s" descr="{&quot;templafy&quot;:{&quot;id&quot;:&quot;0fd08d51-22f5-4846-9938-1f5c458f3bf6&quot;}}">
            <a:extLst>
              <a:ext uri="{FF2B5EF4-FFF2-40B4-BE49-F238E27FC236}">
                <a16:creationId xmlns:a16="http://schemas.microsoft.com/office/drawing/2014/main" id="{BAEAECA1-823F-9620-77DA-8D91E766BA4C}"/>
              </a:ext>
            </a:extLst>
          </p:cNvPr>
          <p:cNvSpPr/>
          <p:nvPr userDrawn="1"/>
        </p:nvSpPr>
        <p:spPr>
          <a:xfrm>
            <a:off x="493669" y="6439469"/>
            <a:ext cx="7429599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711987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3" orient="horz" pos="2047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  <p15:guide id="29" orient="horz" pos="2273">
          <p15:clr>
            <a:srgbClr val="FF96FF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9116D4-9E24-FD39-596E-CABCC875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2417762" cy="253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AC1FBFE-B73D-7F3E-861B-16D1159B45C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3607199"/>
            <a:ext cx="5195025" cy="253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21355AA-2A1E-CBAB-020F-D1DB8E9422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000" y="720000"/>
            <a:ext cx="2417763" cy="253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C93BC420-F68F-9B1C-F5A8-F0BAD3B826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5387" y="720000"/>
            <a:ext cx="2417763" cy="253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A5B5E373-4E3B-480D-73B7-5EE07093D4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55099" y="720000"/>
            <a:ext cx="2417763" cy="253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057CD0C9-80B1-7549-1BFB-01E5CBEA35B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75387" y="3606800"/>
            <a:ext cx="2417763" cy="253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B322A81B-E399-B159-6C94-498E77BEEE0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55099" y="3606800"/>
            <a:ext cx="2417763" cy="253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88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2047">
          <p15:clr>
            <a:srgbClr val="FF96FF"/>
          </p15:clr>
        </p15:guide>
        <p15:guide id="5" orient="horz" pos="2273">
          <p15:clr>
            <a:srgbClr val="FF96FF"/>
          </p15:clr>
        </p15:guide>
        <p15:guide id="6" orient="horz" pos="3866">
          <p15:clr>
            <a:srgbClr val="FF96FF"/>
          </p15:clr>
        </p15:guide>
        <p15:guide id="7" pos="453">
          <p15:clr>
            <a:srgbClr val="FF96FF"/>
          </p15:clr>
        </p15:guide>
        <p15:guide id="8" pos="810">
          <p15:clr>
            <a:srgbClr val="FF96FF"/>
          </p15:clr>
        </p15:guide>
        <p15:guide id="9" pos="1036">
          <p15:clr>
            <a:srgbClr val="FF96FF"/>
          </p15:clr>
        </p15:guide>
        <p15:guide id="10" pos="1393">
          <p15:clr>
            <a:srgbClr val="FF96FF"/>
          </p15:clr>
        </p15:guide>
        <p15:guide id="11" pos="1620">
          <p15:clr>
            <a:srgbClr val="FF96FF"/>
          </p15:clr>
        </p15:guide>
        <p15:guide id="12" pos="1976">
          <p15:clr>
            <a:srgbClr val="FF96FF"/>
          </p15:clr>
        </p15:guide>
        <p15:guide id="13" pos="2203">
          <p15:clr>
            <a:srgbClr val="FF96FF"/>
          </p15:clr>
        </p15:guide>
        <p15:guide id="14" pos="2560">
          <p15:clr>
            <a:srgbClr val="FF96FF"/>
          </p15:clr>
        </p15:guide>
        <p15:guide id="15" pos="2786">
          <p15:clr>
            <a:srgbClr val="FF96FF"/>
          </p15:clr>
        </p15:guide>
        <p15:guide id="16" pos="3143">
          <p15:clr>
            <a:srgbClr val="FF96FF"/>
          </p15:clr>
        </p15:guide>
        <p15:guide id="17" pos="3370">
          <p15:clr>
            <a:srgbClr val="FF96FF"/>
          </p15:clr>
        </p15:guide>
        <p15:guide id="18" pos="3726">
          <p15:clr>
            <a:srgbClr val="FF96FF"/>
          </p15:clr>
        </p15:guide>
        <p15:guide id="19" pos="3953">
          <p15:clr>
            <a:srgbClr val="FF96FF"/>
          </p15:clr>
        </p15:guide>
        <p15:guide id="20" pos="4309">
          <p15:clr>
            <a:srgbClr val="FF96FF"/>
          </p15:clr>
        </p15:guide>
        <p15:guide id="21" pos="4536">
          <p15:clr>
            <a:srgbClr val="FF96FF"/>
          </p15:clr>
        </p15:guide>
        <p15:guide id="22" pos="4893">
          <p15:clr>
            <a:srgbClr val="FF96FF"/>
          </p15:clr>
        </p15:guide>
        <p15:guide id="23" pos="5120">
          <p15:clr>
            <a:srgbClr val="FF96FF"/>
          </p15:clr>
        </p15:guide>
        <p15:guide id="24" pos="5476">
          <p15:clr>
            <a:srgbClr val="FF96FF"/>
          </p15:clr>
        </p15:guide>
        <p15:guide id="25" pos="5703">
          <p15:clr>
            <a:srgbClr val="FF96FF"/>
          </p15:clr>
        </p15:guide>
        <p15:guide id="26" pos="6059">
          <p15:clr>
            <a:srgbClr val="FF96FF"/>
          </p15:clr>
        </p15:guide>
        <p15:guide id="27" pos="6286">
          <p15:clr>
            <a:srgbClr val="FF96FF"/>
          </p15:clr>
        </p15:guide>
        <p15:guide id="28" pos="6643">
          <p15:clr>
            <a:srgbClr val="FF96FF"/>
          </p15:clr>
        </p15:guide>
        <p15:guide id="29" pos="6869">
          <p15:clr>
            <a:srgbClr val="FF96FF"/>
          </p15:clr>
        </p15:guide>
        <p15:guide id="30" pos="7226">
          <p15:clr>
            <a:srgbClr val="FF96F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5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C26CBF-9D3D-15DE-A3B6-1F8AC80A3E0C}"/>
              </a:ext>
            </a:extLst>
          </p:cNvPr>
          <p:cNvSpPr/>
          <p:nvPr userDrawn="1"/>
        </p:nvSpPr>
        <p:spPr>
          <a:xfrm>
            <a:off x="0" y="0"/>
            <a:ext cx="313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9116D4-9E24-FD39-596E-CABCC875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2224800" cy="253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21355AA-2A1E-CBAB-020F-D1DB8E9422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000" y="720000"/>
            <a:ext cx="5195150" cy="253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A5B5E373-4E3B-480D-73B7-5EE07093D4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55099" y="720000"/>
            <a:ext cx="2417763" cy="253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057CD0C9-80B1-7549-1BFB-01E5CBEA35B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98000" y="3606800"/>
            <a:ext cx="5195150" cy="253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B322A81B-E399-B159-6C94-498E77BEEE0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55099" y="3606800"/>
            <a:ext cx="2417763" cy="253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C86090-9697-9AEF-C893-5B4EBE1CA3B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9138" y="3610800"/>
            <a:ext cx="2224800" cy="253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s" descr="{&quot;templafy&quot;:{&quot;id&quot;:&quot;8a74c689-60a1-43f5-8b16-31bdc0ec4c15&quot;}}">
            <a:extLst>
              <a:ext uri="{FF2B5EF4-FFF2-40B4-BE49-F238E27FC236}">
                <a16:creationId xmlns:a16="http://schemas.microsoft.com/office/drawing/2014/main" id="{23808C62-84AD-EB15-6A56-B4D134B988DC}"/>
              </a:ext>
            </a:extLst>
          </p:cNvPr>
          <p:cNvSpPr/>
          <p:nvPr userDrawn="1"/>
        </p:nvSpPr>
        <p:spPr>
          <a:xfrm>
            <a:off x="493669" y="6439469"/>
            <a:ext cx="2450269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320105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2047">
          <p15:clr>
            <a:srgbClr val="FF96FF"/>
          </p15:clr>
        </p15:guide>
        <p15:guide id="5" orient="horz" pos="2273">
          <p15:clr>
            <a:srgbClr val="FF96FF"/>
          </p15:clr>
        </p15:guide>
        <p15:guide id="6" orient="horz" pos="3866">
          <p15:clr>
            <a:srgbClr val="FF96FF"/>
          </p15:clr>
        </p15:guide>
        <p15:guide id="7" pos="453">
          <p15:clr>
            <a:srgbClr val="FF96FF"/>
          </p15:clr>
        </p15:guide>
        <p15:guide id="8" pos="810">
          <p15:clr>
            <a:srgbClr val="FF96FF"/>
          </p15:clr>
        </p15:guide>
        <p15:guide id="9" pos="1036">
          <p15:clr>
            <a:srgbClr val="FF96FF"/>
          </p15:clr>
        </p15:guide>
        <p15:guide id="10" pos="1393">
          <p15:clr>
            <a:srgbClr val="FF96FF"/>
          </p15:clr>
        </p15:guide>
        <p15:guide id="11" pos="1620">
          <p15:clr>
            <a:srgbClr val="FF96FF"/>
          </p15:clr>
        </p15:guide>
        <p15:guide id="12" pos="1976">
          <p15:clr>
            <a:srgbClr val="FF96FF"/>
          </p15:clr>
        </p15:guide>
        <p15:guide id="13" pos="2203">
          <p15:clr>
            <a:srgbClr val="FF96FF"/>
          </p15:clr>
        </p15:guide>
        <p15:guide id="14" pos="2560">
          <p15:clr>
            <a:srgbClr val="FF96FF"/>
          </p15:clr>
        </p15:guide>
        <p15:guide id="15" pos="2786">
          <p15:clr>
            <a:srgbClr val="FF96FF"/>
          </p15:clr>
        </p15:guide>
        <p15:guide id="16" pos="3143">
          <p15:clr>
            <a:srgbClr val="FF96FF"/>
          </p15:clr>
        </p15:guide>
        <p15:guide id="17" pos="3370">
          <p15:clr>
            <a:srgbClr val="FF96FF"/>
          </p15:clr>
        </p15:guide>
        <p15:guide id="18" pos="3726">
          <p15:clr>
            <a:srgbClr val="FF96FF"/>
          </p15:clr>
        </p15:guide>
        <p15:guide id="19" pos="3953">
          <p15:clr>
            <a:srgbClr val="FF96FF"/>
          </p15:clr>
        </p15:guide>
        <p15:guide id="20" pos="4309">
          <p15:clr>
            <a:srgbClr val="FF96FF"/>
          </p15:clr>
        </p15:guide>
        <p15:guide id="21" pos="4536">
          <p15:clr>
            <a:srgbClr val="FF96FF"/>
          </p15:clr>
        </p15:guide>
        <p15:guide id="22" pos="4893">
          <p15:clr>
            <a:srgbClr val="FF96FF"/>
          </p15:clr>
        </p15:guide>
        <p15:guide id="23" pos="5120">
          <p15:clr>
            <a:srgbClr val="FF96FF"/>
          </p15:clr>
        </p15:guide>
        <p15:guide id="24" pos="5476">
          <p15:clr>
            <a:srgbClr val="FF96FF"/>
          </p15:clr>
        </p15:guide>
        <p15:guide id="25" pos="5703">
          <p15:clr>
            <a:srgbClr val="FF96FF"/>
          </p15:clr>
        </p15:guide>
        <p15:guide id="26" pos="6059">
          <p15:clr>
            <a:srgbClr val="FF96FF"/>
          </p15:clr>
        </p15:guide>
        <p15:guide id="27" pos="6286">
          <p15:clr>
            <a:srgbClr val="FF96FF"/>
          </p15:clr>
        </p15:guide>
        <p15:guide id="28" pos="6643">
          <p15:clr>
            <a:srgbClr val="FF96FF"/>
          </p15:clr>
        </p15:guide>
        <p15:guide id="29" pos="6869">
          <p15:clr>
            <a:srgbClr val="FF96FF"/>
          </p15:clr>
        </p15:guide>
        <p15:guide id="30" pos="7226">
          <p15:clr>
            <a:srgbClr val="FF96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C with Confidential Statement">
    <p:bg>
      <p:bgPr>
        <a:gradFill>
          <a:gsLst>
            <a:gs pos="86000">
              <a:srgbClr val="1F538F"/>
            </a:gs>
            <a:gs pos="60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C753663D-E098-B93B-3E15-3DB8D2D8F8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5504" y="719138"/>
            <a:ext cx="4885771" cy="56053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D5AB2CE-B33D-1B37-2E06-5DF32D905889}"/>
              </a:ext>
            </a:extLst>
          </p:cNvPr>
          <p:cNvSpPr/>
          <p:nvPr userDrawn="1"/>
        </p:nvSpPr>
        <p:spPr>
          <a:xfrm rot="10800000">
            <a:off x="13945" y="127981"/>
            <a:ext cx="12178055" cy="5557138"/>
          </a:xfrm>
          <a:prstGeom prst="rect">
            <a:avLst/>
          </a:prstGeom>
          <a:gradFill flip="none" rotWithShape="1">
            <a:gsLst>
              <a:gs pos="100000">
                <a:schemeClr val="accent3"/>
              </a:gs>
              <a:gs pos="0">
                <a:schemeClr val="accent1">
                  <a:alpha val="0"/>
                </a:schemeClr>
              </a:gs>
              <a:gs pos="71000">
                <a:srgbClr val="15417F"/>
              </a:gs>
              <a:gs pos="51000">
                <a:schemeClr val="accent1">
                  <a:alpha val="90000"/>
                </a:schemeClr>
              </a:gs>
              <a:gs pos="16000">
                <a:schemeClr val="accent1"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0C60A4DE-3004-2078-21A1-A22A8232DCD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1A22EB-BD03-D54C-510B-9450ECC7F9DD}"/>
              </a:ext>
            </a:extLst>
          </p:cNvPr>
          <p:cNvSpPr/>
          <p:nvPr userDrawn="1"/>
        </p:nvSpPr>
        <p:spPr bwMode="auto">
          <a:xfrm>
            <a:off x="13945" y="5571088"/>
            <a:ext cx="121920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Line top Placeholder 20">
            <a:extLst>
              <a:ext uri="{FF2B5EF4-FFF2-40B4-BE49-F238E27FC236}">
                <a16:creationId xmlns:a16="http://schemas.microsoft.com/office/drawing/2014/main" id="{BDD14DD9-CE12-CB1D-F34C-E1CF891B53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0" y="5530321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5D6D2-B9F8-BE5F-7103-B740CDF3C8C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800" y="4330250"/>
            <a:ext cx="2431525" cy="720000"/>
          </a:xfrm>
          <a:prstGeom prst="rect">
            <a:avLst/>
          </a:prstGeom>
        </p:spPr>
      </p:pic>
      <p:pic>
        <p:nvPicPr>
          <p:cNvPr id="1279374085" name="Picture 9" descr="{&quot;templafy&quot;:{&quot;id&quot;:&quot;0798d6bb-a792-48a3-94d4-4e52b4ba810a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6800" y="4338928"/>
            <a:ext cx="2430000" cy="720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A7789F2-55FE-D2DA-D3BB-2911129E98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015152"/>
            <a:ext cx="10733505" cy="1296000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CF0A729-59C1-102A-1A62-ED596D2B8B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600550"/>
            <a:ext cx="10733504" cy="306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1" cap="all" spc="200" baseline="0">
                <a:solidFill>
                  <a:srgbClr val="9EC3E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F144A7E-2234-1526-8158-31D213DA5280}"/>
              </a:ext>
            </a:extLst>
          </p:cNvPr>
          <p:cNvSpPr txBox="1">
            <a:spLocks/>
          </p:cNvSpPr>
          <p:nvPr userDrawn="1"/>
        </p:nvSpPr>
        <p:spPr>
          <a:xfrm>
            <a:off x="635001" y="6139752"/>
            <a:ext cx="10827546" cy="271145"/>
          </a:xfrm>
          <a:prstGeom prst="rect">
            <a:avLst/>
          </a:prstGeom>
        </p:spPr>
        <p:txBody>
          <a:bodyPr/>
          <a:lstStyle>
            <a:lvl1pPr marL="136800" indent="-13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Calibri Light" panose="020F0302020204030204" pitchFamily="34" charset="0"/>
              <a:buChar char="•"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73600" indent="-136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100"/>
              </a:spcAft>
              <a:buClr>
                <a:srgbClr val="9EC3E1"/>
              </a:buClr>
              <a:buFont typeface="Calibri Light" panose="020F0302020204030204" pitchFamily="34" charset="0"/>
              <a:buChar char="•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410400" indent="-1368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Font typeface="Calibri Light" panose="020F0302020204030204" pitchFamily="34" charset="0"/>
              <a:buChar char="•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Calibri Light" panose="020F0302020204030204" pitchFamily="34" charset="0"/>
              <a:buChar char="​"/>
              <a:defRPr sz="2800" b="1" kern="1200" cap="all" spc="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 Light" panose="020F0302020204030204" pitchFamily="34" charset="0"/>
              <a:buChar char="​"/>
              <a:tabLst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Font typeface="Berlingske Serif Text Office"/>
              <a:buNone/>
              <a:defRPr sz="1600" b="1" kern="1200" cap="all" spc="18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marR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Calibri Light" panose="020F0302020204030204" pitchFamily="34" charset="0"/>
              <a:buChar char="​"/>
              <a:tabLst/>
              <a:defRPr sz="1200" b="0" kern="1200" cap="none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36800" marR="0" indent="-1368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4000"/>
              </a:lnSpc>
              <a:spcBef>
                <a:spcPts val="1200"/>
              </a:spcBef>
              <a:spcAft>
                <a:spcPts val="1200"/>
              </a:spcAft>
              <a:buFont typeface="Calibri Light" panose="020F0302020204030204" pitchFamily="34" charset="0"/>
              <a:buChar char="​"/>
              <a:defRPr sz="7500" kern="1200" cap="all" baseline="0">
                <a:solidFill>
                  <a:srgbClr val="D8E7F3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6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Calibri Light" panose="020F0302020204030204" pitchFamily="34" charset="0"/>
              <a:buChar char="​"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– DO NOT DISTRIBUTE: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This presentation contains confidential information and is presented only with the understanding that it’s contents and ideas will not be shared with external groups.</a:t>
            </a:r>
          </a:p>
        </p:txBody>
      </p:sp>
      <p:pic>
        <p:nvPicPr>
          <p:cNvPr id="1779254554" name="Picture 2" descr="{&quot;templafy&quot;:{&quot;id&quot;:&quot;50f80eb5-9c3a-49a0-beb8-788350790360&quot;}}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398" y="686716"/>
            <a:ext cx="5081026" cy="127101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6632A84-95DC-86A2-B086-54BE7F9D71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0725" y="4431625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name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5717D82-8664-2928-A62E-9A179B3D67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0000" y="4648642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DB176976-FAE5-029A-CDCB-335D2D5D0B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000" y="4944094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852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8F8F8F"/>
          </p15:clr>
        </p15:guide>
        <p15:guide id="2" orient="horz" pos="3974">
          <p15:clr>
            <a:srgbClr val="8F8F8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5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292795-53E5-D4AE-7881-39C23A693A20}"/>
              </a:ext>
            </a:extLst>
          </p:cNvPr>
          <p:cNvSpPr/>
          <p:nvPr userDrawn="1"/>
        </p:nvSpPr>
        <p:spPr>
          <a:xfrm>
            <a:off x="9053512" y="0"/>
            <a:ext cx="3138487" cy="6858000"/>
          </a:xfrm>
          <a:prstGeom prst="rect">
            <a:avLst/>
          </a:prstGeom>
          <a:solidFill>
            <a:srgbClr val="EAEAE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21355AA-2A1E-CBAB-020F-D1DB8E9422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000" y="720000"/>
            <a:ext cx="5195150" cy="253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A5B5E373-4E3B-480D-73B7-5EE07093D4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212062" y="720000"/>
            <a:ext cx="2260800" cy="253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057CD0C9-80B1-7549-1BFB-01E5CBEA35B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98000" y="3606800"/>
            <a:ext cx="5195150" cy="253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B322A81B-E399-B159-6C94-498E77BEEE0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212062" y="3606800"/>
            <a:ext cx="2260800" cy="253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7D0E8A7-F71B-DA02-9636-65342A59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19999"/>
            <a:ext cx="2416913" cy="2529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439221F-1453-B601-B3A1-2760F20CC76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9138" y="3606800"/>
            <a:ext cx="2416175" cy="2530475"/>
          </a:xfrm>
        </p:spPr>
        <p:txBody>
          <a:bodyPr/>
          <a:lstStyle>
            <a:lvl1pPr>
              <a:defRPr sz="4000" cap="all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Callout or stat</a:t>
            </a:r>
            <a:endParaRPr lang="en-GB" dirty="0"/>
          </a:p>
        </p:txBody>
      </p:sp>
      <p:pic>
        <p:nvPicPr>
          <p:cNvPr id="899027539" name="Picture 4" descr="{&quot;templafy&quot;:{&quot;id&quot;:&quot;03e56073-67d3-46cf-a937-9a2ad535dad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  <p:sp>
        <p:nvSpPr>
          <p:cNvPr id="3" name="Footers" descr="{&quot;templafy&quot;:{&quot;id&quot;:&quot;dc7a8ad4-fcda-4c68-8b15-f10bc03ce177&quot;}}">
            <a:extLst>
              <a:ext uri="{FF2B5EF4-FFF2-40B4-BE49-F238E27FC236}">
                <a16:creationId xmlns:a16="http://schemas.microsoft.com/office/drawing/2014/main" id="{BA2E874D-A0AF-661A-4735-E805B69A99EF}"/>
              </a:ext>
            </a:extLst>
          </p:cNvPr>
          <p:cNvSpPr/>
          <p:nvPr userDrawn="1"/>
        </p:nvSpPr>
        <p:spPr>
          <a:xfrm>
            <a:off x="493669" y="6439469"/>
            <a:ext cx="7429599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1D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2118865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2047">
          <p15:clr>
            <a:srgbClr val="FF96FF"/>
          </p15:clr>
        </p15:guide>
        <p15:guide id="5" orient="horz" pos="2273">
          <p15:clr>
            <a:srgbClr val="FF96FF"/>
          </p15:clr>
        </p15:guide>
        <p15:guide id="6" orient="horz" pos="3866">
          <p15:clr>
            <a:srgbClr val="FF96FF"/>
          </p15:clr>
        </p15:guide>
        <p15:guide id="7" pos="453">
          <p15:clr>
            <a:srgbClr val="FF96FF"/>
          </p15:clr>
        </p15:guide>
        <p15:guide id="8" pos="810">
          <p15:clr>
            <a:srgbClr val="FF96FF"/>
          </p15:clr>
        </p15:guide>
        <p15:guide id="9" pos="1036">
          <p15:clr>
            <a:srgbClr val="FF96FF"/>
          </p15:clr>
        </p15:guide>
        <p15:guide id="10" pos="1393">
          <p15:clr>
            <a:srgbClr val="FF96FF"/>
          </p15:clr>
        </p15:guide>
        <p15:guide id="11" pos="1620">
          <p15:clr>
            <a:srgbClr val="FF96FF"/>
          </p15:clr>
        </p15:guide>
        <p15:guide id="12" pos="1976">
          <p15:clr>
            <a:srgbClr val="FF96FF"/>
          </p15:clr>
        </p15:guide>
        <p15:guide id="13" pos="2203">
          <p15:clr>
            <a:srgbClr val="FF96FF"/>
          </p15:clr>
        </p15:guide>
        <p15:guide id="14" pos="2560">
          <p15:clr>
            <a:srgbClr val="FF96FF"/>
          </p15:clr>
        </p15:guide>
        <p15:guide id="15" pos="2786">
          <p15:clr>
            <a:srgbClr val="FF96FF"/>
          </p15:clr>
        </p15:guide>
        <p15:guide id="16" pos="3143">
          <p15:clr>
            <a:srgbClr val="FF96FF"/>
          </p15:clr>
        </p15:guide>
        <p15:guide id="17" pos="3370">
          <p15:clr>
            <a:srgbClr val="FF96FF"/>
          </p15:clr>
        </p15:guide>
        <p15:guide id="18" pos="3726">
          <p15:clr>
            <a:srgbClr val="FF96FF"/>
          </p15:clr>
        </p15:guide>
        <p15:guide id="19" pos="3953">
          <p15:clr>
            <a:srgbClr val="FF96FF"/>
          </p15:clr>
        </p15:guide>
        <p15:guide id="20" pos="4309">
          <p15:clr>
            <a:srgbClr val="FF96FF"/>
          </p15:clr>
        </p15:guide>
        <p15:guide id="21" pos="4536">
          <p15:clr>
            <a:srgbClr val="FF96FF"/>
          </p15:clr>
        </p15:guide>
        <p15:guide id="22" pos="4893">
          <p15:clr>
            <a:srgbClr val="FF96FF"/>
          </p15:clr>
        </p15:guide>
        <p15:guide id="23" pos="5120">
          <p15:clr>
            <a:srgbClr val="FF96FF"/>
          </p15:clr>
        </p15:guide>
        <p15:guide id="24" pos="5476">
          <p15:clr>
            <a:srgbClr val="FF96FF"/>
          </p15:clr>
        </p15:guide>
        <p15:guide id="25" pos="5703">
          <p15:clr>
            <a:srgbClr val="FF96FF"/>
          </p15:clr>
        </p15:guide>
        <p15:guide id="26" pos="6059">
          <p15:clr>
            <a:srgbClr val="FF96FF"/>
          </p15:clr>
        </p15:guide>
        <p15:guide id="27" pos="6286">
          <p15:clr>
            <a:srgbClr val="FF96FF"/>
          </p15:clr>
        </p15:guide>
        <p15:guide id="28" pos="6643">
          <p15:clr>
            <a:srgbClr val="FF96FF"/>
          </p15:clr>
        </p15:guide>
        <p15:guide id="29" pos="6869">
          <p15:clr>
            <a:srgbClr val="FF96FF"/>
          </p15:clr>
        </p15:guide>
        <p15:guide id="30" pos="7226">
          <p15:clr>
            <a:srgbClr val="FF96F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HETORICAL Two text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/>
          <p:nvPr userDrawn="1"/>
        </p:nvSpPr>
        <p:spPr>
          <a:xfrm>
            <a:off x="6097200" y="0"/>
            <a:ext cx="6094800" cy="687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5018400" cy="177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ADAE3EDE-9CDD-1054-DBC1-D9F83A0100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0801" y="2854075"/>
            <a:ext cx="5195885" cy="32832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3" y="2854075"/>
            <a:ext cx="5195887" cy="328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DF49F1D1-5694-C367-AC0A-3B106690283C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80801" y="719138"/>
            <a:ext cx="5195885" cy="177566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1" cap="none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4000" b="0" cap="none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4000" b="0" cap="none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4000" b="0" cap="none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pic>
        <p:nvPicPr>
          <p:cNvPr id="1198440428" name="Picture 7" descr="{&quot;templafy&quot;:{&quot;id&quot;:&quot;8d89b173-5208-40c0-b2ed-2384c75f397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  <p:sp>
        <p:nvSpPr>
          <p:cNvPr id="3" name="Footers" descr="{&quot;templafy&quot;:{&quot;id&quot;:&quot;3300a2e3-8e96-4153-a9fb-1c5763e00acc&quot;}}">
            <a:extLst>
              <a:ext uri="{FF2B5EF4-FFF2-40B4-BE49-F238E27FC236}">
                <a16:creationId xmlns:a16="http://schemas.microsoft.com/office/drawing/2014/main" id="{9EF44D02-3679-66D2-3F26-4E61DC923005}"/>
              </a:ext>
            </a:extLst>
          </p:cNvPr>
          <p:cNvSpPr/>
          <p:nvPr userDrawn="1"/>
        </p:nvSpPr>
        <p:spPr>
          <a:xfrm>
            <a:off x="493669" y="6439469"/>
            <a:ext cx="5417531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1246823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3" orient="horz" pos="1570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7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  <p15:guide id="29" orient="horz" pos="1797">
          <p15:clr>
            <a:srgbClr val="FF96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3C7688E-2109-B3A6-BB30-ED06B927D9A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094801" y="0"/>
            <a:ext cx="6097200" cy="6858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/>
          <p:nvPr userDrawn="1"/>
        </p:nvSpPr>
        <p:spPr>
          <a:xfrm>
            <a:off x="0" y="0"/>
            <a:ext cx="6094800" cy="6858000"/>
          </a:xfrm>
          <a:prstGeom prst="rect">
            <a:avLst/>
          </a:prstGeom>
          <a:gradFill>
            <a:gsLst>
              <a:gs pos="38000">
                <a:srgbClr val="D8E7F3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4E4448-A264-7659-B7F9-D4E3F0409CEF}"/>
              </a:ext>
            </a:extLst>
          </p:cNvPr>
          <p:cNvSpPr/>
          <p:nvPr userDrawn="1"/>
        </p:nvSpPr>
        <p:spPr>
          <a:xfrm>
            <a:off x="719138" y="1150830"/>
            <a:ext cx="698644" cy="535303"/>
          </a:xfrm>
          <a:custGeom>
            <a:avLst/>
            <a:gdLst>
              <a:gd name="connsiteX0" fmla="*/ 772947 w 828408"/>
              <a:gd name="connsiteY0" fmla="*/ 0 h 634729"/>
              <a:gd name="connsiteX1" fmla="*/ 772947 w 828408"/>
              <a:gd name="connsiteY1" fmla="*/ 50532 h 634729"/>
              <a:gd name="connsiteX2" fmla="*/ 617654 w 828408"/>
              <a:gd name="connsiteY2" fmla="*/ 168850 h 634729"/>
              <a:gd name="connsiteX3" fmla="*/ 570819 w 828408"/>
              <a:gd name="connsiteY3" fmla="*/ 303191 h 634729"/>
              <a:gd name="connsiteX4" fmla="*/ 583144 w 828408"/>
              <a:gd name="connsiteY4" fmla="*/ 362350 h 634729"/>
              <a:gd name="connsiteX5" fmla="*/ 610259 w 828408"/>
              <a:gd name="connsiteY5" fmla="*/ 379605 h 634729"/>
              <a:gd name="connsiteX6" fmla="*/ 653396 w 828408"/>
              <a:gd name="connsiteY6" fmla="*/ 370361 h 634729"/>
              <a:gd name="connsiteX7" fmla="*/ 702695 w 828408"/>
              <a:gd name="connsiteY7" fmla="*/ 361118 h 634729"/>
              <a:gd name="connsiteX8" fmla="*/ 790818 w 828408"/>
              <a:gd name="connsiteY8" fmla="*/ 398709 h 634729"/>
              <a:gd name="connsiteX9" fmla="*/ 828408 w 828408"/>
              <a:gd name="connsiteY9" fmla="*/ 490529 h 634729"/>
              <a:gd name="connsiteX10" fmla="*/ 782806 w 828408"/>
              <a:gd name="connsiteY10" fmla="*/ 592208 h 634729"/>
              <a:gd name="connsiteX11" fmla="*/ 669418 w 828408"/>
              <a:gd name="connsiteY11" fmla="*/ 634729 h 634729"/>
              <a:gd name="connsiteX12" fmla="*/ 520288 w 828408"/>
              <a:gd name="connsiteY12" fmla="*/ 563245 h 634729"/>
              <a:gd name="connsiteX13" fmla="*/ 453733 w 828408"/>
              <a:gd name="connsiteY13" fmla="*/ 387000 h 634729"/>
              <a:gd name="connsiteX14" fmla="*/ 535694 w 828408"/>
              <a:gd name="connsiteY14" fmla="*/ 157142 h 634729"/>
              <a:gd name="connsiteX15" fmla="*/ 772947 w 828408"/>
              <a:gd name="connsiteY15" fmla="*/ 0 h 634729"/>
              <a:gd name="connsiteX16" fmla="*/ 319214 w 828408"/>
              <a:gd name="connsiteY16" fmla="*/ 0 h 634729"/>
              <a:gd name="connsiteX17" fmla="*/ 319214 w 828408"/>
              <a:gd name="connsiteY17" fmla="*/ 50532 h 634729"/>
              <a:gd name="connsiteX18" fmla="*/ 163921 w 828408"/>
              <a:gd name="connsiteY18" fmla="*/ 168850 h 634729"/>
              <a:gd name="connsiteX19" fmla="*/ 117086 w 828408"/>
              <a:gd name="connsiteY19" fmla="*/ 303191 h 634729"/>
              <a:gd name="connsiteX20" fmla="*/ 129411 w 828408"/>
              <a:gd name="connsiteY20" fmla="*/ 362350 h 634729"/>
              <a:gd name="connsiteX21" fmla="*/ 156526 w 828408"/>
              <a:gd name="connsiteY21" fmla="*/ 379605 h 634729"/>
              <a:gd name="connsiteX22" fmla="*/ 199663 w 828408"/>
              <a:gd name="connsiteY22" fmla="*/ 370361 h 634729"/>
              <a:gd name="connsiteX23" fmla="*/ 248962 w 828408"/>
              <a:gd name="connsiteY23" fmla="*/ 361118 h 634729"/>
              <a:gd name="connsiteX24" fmla="*/ 337085 w 828408"/>
              <a:gd name="connsiteY24" fmla="*/ 398709 h 634729"/>
              <a:gd name="connsiteX25" fmla="*/ 374675 w 828408"/>
              <a:gd name="connsiteY25" fmla="*/ 490529 h 634729"/>
              <a:gd name="connsiteX26" fmla="*/ 329073 w 828408"/>
              <a:gd name="connsiteY26" fmla="*/ 592208 h 634729"/>
              <a:gd name="connsiteX27" fmla="*/ 215685 w 828408"/>
              <a:gd name="connsiteY27" fmla="*/ 634729 h 634729"/>
              <a:gd name="connsiteX28" fmla="*/ 66555 w 828408"/>
              <a:gd name="connsiteY28" fmla="*/ 563245 h 634729"/>
              <a:gd name="connsiteX29" fmla="*/ 0 w 828408"/>
              <a:gd name="connsiteY29" fmla="*/ 387000 h 634729"/>
              <a:gd name="connsiteX30" fmla="*/ 81961 w 828408"/>
              <a:gd name="connsiteY30" fmla="*/ 157142 h 634729"/>
              <a:gd name="connsiteX31" fmla="*/ 319214 w 828408"/>
              <a:gd name="connsiteY31" fmla="*/ 0 h 63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28408" h="634729">
                <a:moveTo>
                  <a:pt x="772947" y="0"/>
                </a:moveTo>
                <a:lnTo>
                  <a:pt x="772947" y="50532"/>
                </a:lnTo>
                <a:cubicBezTo>
                  <a:pt x="700641" y="88328"/>
                  <a:pt x="648877" y="127768"/>
                  <a:pt x="617654" y="168850"/>
                </a:cubicBezTo>
                <a:cubicBezTo>
                  <a:pt x="586431" y="209933"/>
                  <a:pt x="570819" y="254713"/>
                  <a:pt x="570819" y="303191"/>
                </a:cubicBezTo>
                <a:cubicBezTo>
                  <a:pt x="570819" y="331949"/>
                  <a:pt x="574928" y="351669"/>
                  <a:pt x="583144" y="362350"/>
                </a:cubicBezTo>
                <a:cubicBezTo>
                  <a:pt x="590539" y="373854"/>
                  <a:pt x="599577" y="379605"/>
                  <a:pt x="610259" y="379605"/>
                </a:cubicBezTo>
                <a:cubicBezTo>
                  <a:pt x="620940" y="379605"/>
                  <a:pt x="635319" y="376524"/>
                  <a:pt x="653396" y="370361"/>
                </a:cubicBezTo>
                <a:cubicBezTo>
                  <a:pt x="671472" y="364199"/>
                  <a:pt x="687905" y="361118"/>
                  <a:pt x="702695" y="361118"/>
                </a:cubicBezTo>
                <a:cubicBezTo>
                  <a:pt x="736383" y="361118"/>
                  <a:pt x="765757" y="373648"/>
                  <a:pt x="790818" y="398709"/>
                </a:cubicBezTo>
                <a:cubicBezTo>
                  <a:pt x="815878" y="423769"/>
                  <a:pt x="828408" y="454376"/>
                  <a:pt x="828408" y="490529"/>
                </a:cubicBezTo>
                <a:cubicBezTo>
                  <a:pt x="828408" y="529968"/>
                  <a:pt x="813208" y="563861"/>
                  <a:pt x="782806" y="592208"/>
                </a:cubicBezTo>
                <a:cubicBezTo>
                  <a:pt x="752405" y="620555"/>
                  <a:pt x="714609" y="634729"/>
                  <a:pt x="669418" y="634729"/>
                </a:cubicBezTo>
                <a:cubicBezTo>
                  <a:pt x="614367" y="634729"/>
                  <a:pt x="564657" y="610901"/>
                  <a:pt x="520288" y="563245"/>
                </a:cubicBezTo>
                <a:cubicBezTo>
                  <a:pt x="475918" y="515589"/>
                  <a:pt x="453733" y="456841"/>
                  <a:pt x="453733" y="387000"/>
                </a:cubicBezTo>
                <a:cubicBezTo>
                  <a:pt x="453733" y="304834"/>
                  <a:pt x="481053" y="228215"/>
                  <a:pt x="535694" y="157142"/>
                </a:cubicBezTo>
                <a:cubicBezTo>
                  <a:pt x="590334" y="86069"/>
                  <a:pt x="669418" y="33688"/>
                  <a:pt x="772947" y="0"/>
                </a:cubicBezTo>
                <a:close/>
                <a:moveTo>
                  <a:pt x="319214" y="0"/>
                </a:moveTo>
                <a:lnTo>
                  <a:pt x="319214" y="50532"/>
                </a:lnTo>
                <a:cubicBezTo>
                  <a:pt x="246908" y="88328"/>
                  <a:pt x="195144" y="127768"/>
                  <a:pt x="163921" y="168850"/>
                </a:cubicBezTo>
                <a:cubicBezTo>
                  <a:pt x="132698" y="209933"/>
                  <a:pt x="117086" y="254713"/>
                  <a:pt x="117086" y="303191"/>
                </a:cubicBezTo>
                <a:cubicBezTo>
                  <a:pt x="117086" y="331949"/>
                  <a:pt x="121195" y="351669"/>
                  <a:pt x="129411" y="362350"/>
                </a:cubicBezTo>
                <a:cubicBezTo>
                  <a:pt x="136806" y="373854"/>
                  <a:pt x="145844" y="379605"/>
                  <a:pt x="156526" y="379605"/>
                </a:cubicBezTo>
                <a:cubicBezTo>
                  <a:pt x="167207" y="379605"/>
                  <a:pt x="181586" y="376524"/>
                  <a:pt x="199663" y="370361"/>
                </a:cubicBezTo>
                <a:cubicBezTo>
                  <a:pt x="217739" y="364199"/>
                  <a:pt x="234172" y="361118"/>
                  <a:pt x="248962" y="361118"/>
                </a:cubicBezTo>
                <a:cubicBezTo>
                  <a:pt x="282650" y="361118"/>
                  <a:pt x="312024" y="373648"/>
                  <a:pt x="337085" y="398709"/>
                </a:cubicBezTo>
                <a:cubicBezTo>
                  <a:pt x="362145" y="423769"/>
                  <a:pt x="374675" y="454376"/>
                  <a:pt x="374675" y="490529"/>
                </a:cubicBezTo>
                <a:cubicBezTo>
                  <a:pt x="374675" y="529968"/>
                  <a:pt x="359475" y="563861"/>
                  <a:pt x="329073" y="592208"/>
                </a:cubicBezTo>
                <a:cubicBezTo>
                  <a:pt x="298672" y="620555"/>
                  <a:pt x="260876" y="634729"/>
                  <a:pt x="215685" y="634729"/>
                </a:cubicBezTo>
                <a:cubicBezTo>
                  <a:pt x="160634" y="634729"/>
                  <a:pt x="110924" y="610901"/>
                  <a:pt x="66555" y="563245"/>
                </a:cubicBezTo>
                <a:cubicBezTo>
                  <a:pt x="22185" y="515589"/>
                  <a:pt x="0" y="456841"/>
                  <a:pt x="0" y="387000"/>
                </a:cubicBezTo>
                <a:cubicBezTo>
                  <a:pt x="0" y="304834"/>
                  <a:pt x="27320" y="228215"/>
                  <a:pt x="81961" y="157142"/>
                </a:cubicBezTo>
                <a:cubicBezTo>
                  <a:pt x="136601" y="86069"/>
                  <a:pt x="215685" y="33688"/>
                  <a:pt x="319214" y="0"/>
                </a:cubicBezTo>
                <a:close/>
              </a:path>
            </a:pathLst>
          </a:custGeom>
          <a:solidFill>
            <a:schemeClr val="bg1">
              <a:alpha val="92631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900" b="0" i="0" u="none" strike="noStrike" kern="1200" cap="all" spc="200" normalizeH="0" baseline="0" noProof="0">
              <a:ln>
                <a:noFill/>
              </a:ln>
              <a:solidFill>
                <a:srgbClr val="3C86C3">
                  <a:lumMod val="60000"/>
                  <a:lumOff val="40000"/>
                  <a:alpha val="51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C43D0F9-D9A7-1DFC-34B6-C81535D1FE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00" y="1713599"/>
            <a:ext cx="5018400" cy="442439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None/>
              <a:defRPr sz="2000" b="0" cap="all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None/>
              <a:defRPr sz="2000" b="0" cap="all">
                <a:solidFill>
                  <a:schemeClr val="accent1"/>
                </a:solidFill>
                <a:latin typeface="+mn-lt"/>
              </a:defRPr>
            </a:lvl3pPr>
            <a:lvl4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None/>
              <a:defRPr sz="2000" b="0" cap="all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5pPr>
            <a:lvl6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7pPr>
            <a:lvl8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8pPr>
            <a:lvl9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add Quote</a:t>
            </a:r>
            <a:endParaRPr lang="en-GB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1E71275-5CC0-6348-59EF-6E51946B9E5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4800" y="4618075"/>
            <a:ext cx="6097199" cy="1519200"/>
          </a:xfrm>
          <a:solidFill>
            <a:schemeClr val="bg1"/>
          </a:solidFill>
        </p:spPr>
        <p:txBody>
          <a:bodyPr lIns="360000" tIns="180000" rIns="360000" bIns="180000"/>
          <a:lstStyle>
            <a:lvl5pPr>
              <a:defRPr/>
            </a:lvl5pPr>
          </a:lstStyle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</p:txBody>
      </p:sp>
      <p:pic>
        <p:nvPicPr>
          <p:cNvPr id="1124543243" name="Picture 5" descr="{&quot;templafy&quot;:{&quot;id&quot;:&quot;51f51eb1-aa79-45fa-9bc3-395f90df247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  <p:sp>
        <p:nvSpPr>
          <p:cNvPr id="3" name="Footers" descr="{&quot;templafy&quot;:{&quot;id&quot;:&quot;5c3f7b1a-e172-41f9-bd75-ae086f9c70fe&quot;}}">
            <a:extLst>
              <a:ext uri="{FF2B5EF4-FFF2-40B4-BE49-F238E27FC236}">
                <a16:creationId xmlns:a16="http://schemas.microsoft.com/office/drawing/2014/main" id="{A80C66D1-BF62-1820-E781-B9E90AE42474}"/>
              </a:ext>
            </a:extLst>
          </p:cNvPr>
          <p:cNvSpPr/>
          <p:nvPr userDrawn="1"/>
        </p:nvSpPr>
        <p:spPr>
          <a:xfrm>
            <a:off x="493669" y="6439469"/>
            <a:ext cx="5244731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1D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4221113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3" orient="horz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E9A944-309A-4232-553F-22C9A93B0B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713599"/>
            <a:ext cx="4270000" cy="4424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76F6AE-16AC-0583-7B95-974948C87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770"/>
          <a:stretch/>
        </p:blipFill>
        <p:spPr>
          <a:xfrm>
            <a:off x="5219862" y="1519416"/>
            <a:ext cx="2534277" cy="4913784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39BC6B9-FA66-9AE8-AABC-E48AC4352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6800" y="28980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0E6DDC2-540A-5800-73D7-E95E8BC5AA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10400" y="28980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9AD0377-EEF4-2BE2-7A2F-129C1089A4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70475" y="28980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966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2" orient="horz" pos="1025">
          <p15:clr>
            <a:srgbClr val="8F8F8F"/>
          </p15:clr>
        </p15:guide>
        <p15:guide id="3" orient="horz" pos="1079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 Social Media Layout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7200" y="16200"/>
            <a:ext cx="6094800" cy="687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4270375" cy="9071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4" y="2034000"/>
            <a:ext cx="4274200" cy="41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4DDE5B-1F2D-F372-3892-57D934C69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770"/>
          <a:stretch/>
        </p:blipFill>
        <p:spPr>
          <a:xfrm>
            <a:off x="5219862" y="1101138"/>
            <a:ext cx="2534277" cy="4913784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EB65B4F-7599-74DF-EBA5-202E26CEB3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6800" y="24786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65ECB4D-3B90-B975-5CC9-1D11DD4EF3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10400" y="24786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74AAC9F-FD31-5ADB-B824-244A192375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70475" y="24786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061497667" name="Picture 2" descr="{&quot;templafy&quot;:{&quot;id&quot;:&quot;f1f49327-5f0d-4aa4-82e9-6e365de172ae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  <p:sp>
        <p:nvSpPr>
          <p:cNvPr id="10" name="Footers" descr="{&quot;templafy&quot;:{&quot;id&quot;:&quot;9134239d-9582-4638-80b8-1c3473a064d2&quot;}}">
            <a:extLst>
              <a:ext uri="{FF2B5EF4-FFF2-40B4-BE49-F238E27FC236}">
                <a16:creationId xmlns:a16="http://schemas.microsoft.com/office/drawing/2014/main" id="{265503E0-3FF2-ED24-34A7-D5D7C348D4A6}"/>
              </a:ext>
            </a:extLst>
          </p:cNvPr>
          <p:cNvSpPr/>
          <p:nvPr userDrawn="1"/>
        </p:nvSpPr>
        <p:spPr>
          <a:xfrm>
            <a:off x="493669" y="6439469"/>
            <a:ext cx="5417531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814170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cial Media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9AD0377-EEF4-2BE2-7A2F-129C1089A4BB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68151" y="3463200"/>
            <a:ext cx="2667600" cy="26676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F15F2C-F25B-7919-7155-CF3E6B955963}"/>
              </a:ext>
            </a:extLst>
          </p:cNvPr>
          <p:cNvSpPr/>
          <p:nvPr userDrawn="1"/>
        </p:nvSpPr>
        <p:spPr>
          <a:xfrm>
            <a:off x="3875404" y="2742753"/>
            <a:ext cx="2412998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9462A8-BA13-5816-CC98-AE8BB418785C}"/>
              </a:ext>
            </a:extLst>
          </p:cNvPr>
          <p:cNvSpPr/>
          <p:nvPr userDrawn="1"/>
        </p:nvSpPr>
        <p:spPr>
          <a:xfrm>
            <a:off x="6455926" y="2742753"/>
            <a:ext cx="2412998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21D1A5-EF12-E62C-AC4E-BE6CA3AB39B5}"/>
              </a:ext>
            </a:extLst>
          </p:cNvPr>
          <p:cNvSpPr/>
          <p:nvPr userDrawn="1"/>
        </p:nvSpPr>
        <p:spPr>
          <a:xfrm>
            <a:off x="9053513" y="2742753"/>
            <a:ext cx="2437413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309FF903-CC38-4C37-5750-8228E5B698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875903" y="3589200"/>
            <a:ext cx="2412000" cy="2412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5AFC5333-4349-556A-AA4C-8264633D882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456425" y="3589200"/>
            <a:ext cx="2412000" cy="2412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76FE539F-EA02-11A6-24A3-64094D6D449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66219" y="3589200"/>
            <a:ext cx="2412000" cy="2412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0812D6A1-9301-DA4C-0FE8-A2FA9AC562D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875903" y="1710000"/>
            <a:ext cx="2412000" cy="903600"/>
          </a:xfrm>
        </p:spPr>
        <p:txBody>
          <a:bodyPr>
            <a:noAutofit/>
          </a:bodyPr>
          <a:lstStyle>
            <a:lvl1pPr algn="ctr">
              <a:defRPr sz="6000" cap="none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10%</a:t>
            </a:r>
            <a:endParaRPr lang="en-GB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A5EDA48-C466-DD48-83BE-B58C6F8C2FE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456425" y="1710000"/>
            <a:ext cx="2412000" cy="903600"/>
          </a:xfrm>
        </p:spPr>
        <p:txBody>
          <a:bodyPr>
            <a:noAutofit/>
          </a:bodyPr>
          <a:lstStyle>
            <a:lvl1pPr algn="ctr">
              <a:defRPr sz="6000" cap="none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10%</a:t>
            </a:r>
            <a:endParaRPr lang="en-GB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7BD399E-3BDD-357D-3173-CEF24905CB9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66219" y="1710000"/>
            <a:ext cx="2412000" cy="903600"/>
          </a:xfrm>
        </p:spPr>
        <p:txBody>
          <a:bodyPr>
            <a:noAutofit/>
          </a:bodyPr>
          <a:lstStyle>
            <a:lvl1pPr algn="ctr">
              <a:defRPr sz="6000" cap="none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10%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63E4F2-A49E-1CAC-AD88-6A5278BE8C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64000" y="2908393"/>
            <a:ext cx="2030400" cy="38880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15F6F11-90AC-E501-9C5A-58F94185AE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47225" y="2908393"/>
            <a:ext cx="2030400" cy="38880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1049E31-3DE3-F475-AAC8-ED15887EDC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7019" y="2908393"/>
            <a:ext cx="2030400" cy="38880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26854C-0F3F-4897-A932-6F26009462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770" b="24590"/>
          <a:stretch/>
        </p:blipFill>
        <p:spPr>
          <a:xfrm>
            <a:off x="339903" y="1412777"/>
            <a:ext cx="3724097" cy="54452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90884136" name="Picture 2" descr="{&quot;templafy&quot;:{&quot;id&quot;:&quot;f1230608-e9a1-4999-aa09-33e9a7ba37e7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0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3" orient="horz" pos="1071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cre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39BC6B9-FA66-9AE8-AABC-E48AC4352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5805" y="1854992"/>
            <a:ext cx="1879200" cy="406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11D87860-7BDA-6ACF-8AD2-853F44125D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3733" y="1854992"/>
            <a:ext cx="1879200" cy="406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7BB32CB-B29F-4116-9105-192016E060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4" t="-1316" r="-5903" b="1316"/>
          <a:stretch/>
        </p:blipFill>
        <p:spPr>
          <a:xfrm>
            <a:off x="4218695" y="1484783"/>
            <a:ext cx="2591760" cy="4652492"/>
          </a:xfrm>
          <a:prstGeom prst="rect">
            <a:avLst/>
          </a:prstGeom>
          <a:effectLst>
            <a:reflection blurRad="39573" stA="28000" endPos="400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E9A944-309A-4232-553F-22C9A93B0B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713599"/>
            <a:ext cx="3498695" cy="4424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EE0956-AB5F-AC03-EAB3-36441D885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4" t="-1316" r="-5903" b="1316"/>
          <a:stretch/>
        </p:blipFill>
        <p:spPr>
          <a:xfrm>
            <a:off x="9125433" y="1492098"/>
            <a:ext cx="2591760" cy="4652492"/>
          </a:xfrm>
          <a:prstGeom prst="rect">
            <a:avLst/>
          </a:prstGeom>
          <a:effectLst>
            <a:reflection blurRad="39573" stA="28000" endPos="4000" dist="50800" dir="5400000" sy="-100000" algn="bl" rotWithShape="0"/>
          </a:effectLst>
        </p:spPr>
      </p:pic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17DACB36-D4E1-F498-4226-F130DA4F5B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00364" y="1854992"/>
            <a:ext cx="1879200" cy="406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05CA00-36D2-E3AA-8BE8-1E472C3C45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4" t="-1316" r="-5903" b="1316"/>
          <a:stretch/>
        </p:blipFill>
        <p:spPr>
          <a:xfrm>
            <a:off x="6672064" y="1484783"/>
            <a:ext cx="2591760" cy="4652492"/>
          </a:xfrm>
          <a:prstGeom prst="rect">
            <a:avLst/>
          </a:prstGeom>
          <a:effectLst>
            <a:reflection blurRad="39573" stA="28000" endPos="4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71540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7200" y="16200"/>
            <a:ext cx="6094800" cy="687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147874-D641-36E1-03C9-5414641E94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" b="2096"/>
          <a:stretch/>
        </p:blipFill>
        <p:spPr>
          <a:xfrm>
            <a:off x="4351531" y="1764050"/>
            <a:ext cx="7251700" cy="4077222"/>
          </a:xfrm>
          <a:prstGeom prst="rect">
            <a:avLst/>
          </a:prstGeom>
          <a:effectLst>
            <a:reflection blurRad="6350" stA="50000" endA="300" endPos="7000" dir="5400000" sy="-100000" algn="bl" rotWithShape="0"/>
          </a:effectLst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EB65B4F-7599-74DF-EBA5-202E26CEB3A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210176" y="2034000"/>
            <a:ext cx="5608678" cy="3341275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4270375" cy="9071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4" y="2034000"/>
            <a:ext cx="4274200" cy="41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D1D222DE-C8E6-D25C-E6F2-0624A2B9EC69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0220325" y="3143249"/>
            <a:ext cx="1355726" cy="2936875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B84BED-AAA1-1FE1-26B0-C3711E7D65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4" t="-1316" r="-5903" b="1316"/>
          <a:stretch/>
        </p:blipFill>
        <p:spPr>
          <a:xfrm>
            <a:off x="9980535" y="2869499"/>
            <a:ext cx="1876105" cy="3367813"/>
          </a:xfrm>
          <a:prstGeom prst="rect">
            <a:avLst/>
          </a:prstGeom>
          <a:effectLst>
            <a:reflection blurRad="39573" stA="28000" endPos="4000" dist="50800" dir="5400000" sy="-100000" algn="bl" rotWithShape="0"/>
          </a:effectLst>
        </p:spPr>
      </p:pic>
      <p:pic>
        <p:nvPicPr>
          <p:cNvPr id="498246361" name="Picture 2" descr="{&quot;templafy&quot;:{&quot;id&quot;:&quot;a25682f3-7f2a-4afb-8794-81ba99d24da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  <p:sp>
        <p:nvSpPr>
          <p:cNvPr id="12" name="Footers" descr="{&quot;templafy&quot;:{&quot;id&quot;:&quot;d29b1644-418d-4647-978b-61158c3a43ef&quot;}}">
            <a:extLst>
              <a:ext uri="{FF2B5EF4-FFF2-40B4-BE49-F238E27FC236}">
                <a16:creationId xmlns:a16="http://schemas.microsoft.com/office/drawing/2014/main" id="{659BA62A-A8BE-FA03-5F36-97B41E501250}"/>
              </a:ext>
            </a:extLst>
          </p:cNvPr>
          <p:cNvSpPr/>
          <p:nvPr userDrawn="1"/>
        </p:nvSpPr>
        <p:spPr>
          <a:xfrm>
            <a:off x="493669" y="6439469"/>
            <a:ext cx="5417531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3748193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39BC6B9-FA66-9AE8-AABC-E48AC4352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0650" y="2041524"/>
            <a:ext cx="5591175" cy="3343275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E9A944-309A-4232-553F-22C9A93B0B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713599"/>
            <a:ext cx="3344000" cy="4424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5D7C6D-AFB7-4703-6ED0-E0A861DE56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" b="2096"/>
          <a:stretch/>
        </p:blipFill>
        <p:spPr>
          <a:xfrm>
            <a:off x="4351531" y="1764050"/>
            <a:ext cx="7251700" cy="4077222"/>
          </a:xfrm>
          <a:prstGeom prst="rect">
            <a:avLst/>
          </a:prstGeom>
          <a:effectLst>
            <a:reflection blurRad="6350" stA="50000" endA="300" endPos="7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0435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2" orient="horz" pos="1025">
          <p15:clr>
            <a:srgbClr val="8F8F8F"/>
          </p15:clr>
        </p15:guide>
        <p15:guide id="3" orient="horz" pos="1079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 Laptop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7200" y="16200"/>
            <a:ext cx="6094800" cy="687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3345689" cy="9071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4" y="2034000"/>
            <a:ext cx="3348686" cy="41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D819A63-FF9D-A3D7-5D19-99428A5AB4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4938" y="2034000"/>
            <a:ext cx="5572125" cy="3347625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9E2188-EF07-418A-877E-B5F25E893A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" b="2096"/>
          <a:stretch/>
        </p:blipFill>
        <p:spPr>
          <a:xfrm>
            <a:off x="4351531" y="1764050"/>
            <a:ext cx="7251700" cy="4077222"/>
          </a:xfrm>
          <a:prstGeom prst="rect">
            <a:avLst/>
          </a:prstGeom>
          <a:effectLst>
            <a:reflection blurRad="6350" stA="50000" endA="300" endPos="7000" dir="5400000" sy="-100000" algn="bl" rotWithShape="0"/>
          </a:effectLst>
        </p:spPr>
      </p:pic>
      <p:pic>
        <p:nvPicPr>
          <p:cNvPr id="1662344547" name="Picture 9" descr="{&quot;templafy&quot;:{&quot;id&quot;:&quot;04308776-517a-4fab-bc8d-642367b9d305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  <p:sp>
        <p:nvSpPr>
          <p:cNvPr id="3" name="Footers" descr="{&quot;templafy&quot;:{&quot;id&quot;:&quot;c228c63b-d8d3-4c85-9c07-6e5e5cb0c2b0&quot;}}">
            <a:extLst>
              <a:ext uri="{FF2B5EF4-FFF2-40B4-BE49-F238E27FC236}">
                <a16:creationId xmlns:a16="http://schemas.microsoft.com/office/drawing/2014/main" id="{A8E3D4F8-4824-4C0A-18D2-867C9C52094C}"/>
              </a:ext>
            </a:extLst>
          </p:cNvPr>
          <p:cNvSpPr/>
          <p:nvPr userDrawn="1"/>
        </p:nvSpPr>
        <p:spPr>
          <a:xfrm>
            <a:off x="493669" y="6439469"/>
            <a:ext cx="5417531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2887674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1D420-908F-5B61-4A62-D08775D7B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720000"/>
            <a:ext cx="3344400" cy="5414400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dirty="0"/>
              <a:t>Click to add Agenda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A4E47-E74D-FD10-F0BD-556D34D4E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0091B6-D998-5867-4730-E29A7BBC327C}"/>
              </a:ext>
            </a:extLst>
          </p:cNvPr>
          <p:cNvCxnSpPr>
            <a:cxnSpLocks/>
          </p:cNvCxnSpPr>
          <p:nvPr userDrawn="1"/>
        </p:nvCxnSpPr>
        <p:spPr>
          <a:xfrm>
            <a:off x="4254919" y="719138"/>
            <a:ext cx="0" cy="5418137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3FDBB6-507E-07B9-8F7A-2FF96DCC72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3200" y="720000"/>
            <a:ext cx="504000" cy="54144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chemeClr val="accent3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chemeClr val="accent3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chemeClr val="accent3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0BD2689-42EB-47E4-CA47-227CF851A5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0800" y="720000"/>
            <a:ext cx="5968800" cy="54144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accent1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accent1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accent1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Click to add agenda point, one line</a:t>
            </a:r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3638FD4C-1242-FA12-1AE1-9624BF414B2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617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59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Billboard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21E9437-E9FE-CAAE-4F68-755791724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2"/>
          <a:stretch/>
        </p:blipFill>
        <p:spPr>
          <a:xfrm>
            <a:off x="2597949" y="4554"/>
            <a:ext cx="9594051" cy="68488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8F3588-281E-71E0-698D-DE2EFA5D7E6E}"/>
              </a:ext>
            </a:extLst>
          </p:cNvPr>
          <p:cNvSpPr/>
          <p:nvPr userDrawn="1"/>
        </p:nvSpPr>
        <p:spPr>
          <a:xfrm>
            <a:off x="0" y="1"/>
            <a:ext cx="3503778" cy="6858000"/>
          </a:xfrm>
          <a:prstGeom prst="rect">
            <a:avLst/>
          </a:prstGeom>
          <a:gradFill flip="none" rotWithShape="1">
            <a:gsLst>
              <a:gs pos="86000">
                <a:srgbClr val="1F538F"/>
              </a:gs>
              <a:gs pos="60000">
                <a:schemeClr val="accent1"/>
              </a:gs>
              <a:gs pos="100000">
                <a:schemeClr val="accent3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9" y="720000"/>
            <a:ext cx="2417761" cy="9071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4" y="2034000"/>
            <a:ext cx="2421586" cy="41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3DD438D-2CD1-72E2-C5C5-E3BE4E45323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27500" y="2048399"/>
            <a:ext cx="7082900" cy="2622025"/>
          </a:xfrm>
          <a:solidFill>
            <a:schemeClr val="bg1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759385612" name="Picture 5" descr="{&quot;templafy&quot;:{&quot;id&quot;:&quot;2a5de407-1d75-458a-91ab-dfaf0e59ea26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  <p:sp>
        <p:nvSpPr>
          <p:cNvPr id="5" name="Footers" descr="{&quot;templafy&quot;:{&quot;id&quot;:&quot;cce1983f-fdc4-407e-be5d-e3b2d03f324d&quot;}}">
            <a:extLst>
              <a:ext uri="{FF2B5EF4-FFF2-40B4-BE49-F238E27FC236}">
                <a16:creationId xmlns:a16="http://schemas.microsoft.com/office/drawing/2014/main" id="{5FF96054-72DE-8601-1E1E-8784184272B8}"/>
              </a:ext>
            </a:extLst>
          </p:cNvPr>
          <p:cNvSpPr/>
          <p:nvPr userDrawn="1"/>
        </p:nvSpPr>
        <p:spPr>
          <a:xfrm>
            <a:off x="493669" y="6439469"/>
            <a:ext cx="2643231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754161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az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E9A944-309A-4232-553F-22C9A93B0B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713599"/>
            <a:ext cx="6122000" cy="4424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2367BA-8F05-446D-84E4-1D4A251DEF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1822" y="1628880"/>
            <a:ext cx="3751231" cy="4509120"/>
          </a:xfrm>
          <a:prstGeom prst="rect">
            <a:avLst/>
          </a:prstGeom>
          <a:effectLst>
            <a:outerShdw blurRad="193495" dist="146531" dir="3540000" sx="99000" sy="99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218A61B-6F4F-B694-869D-DF3F3E7BF0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8248" y="1627430"/>
            <a:ext cx="3074765" cy="4509225"/>
          </a:xfrm>
          <a:solidFill>
            <a:schemeClr val="bg1"/>
          </a:solidFill>
        </p:spPr>
        <p:txBody>
          <a:bodyPr tIns="648000" anchor="ctr" anchorCtr="1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52E313-28CB-8D27-CE72-0374CF6A9254}"/>
              </a:ext>
            </a:extLst>
          </p:cNvPr>
          <p:cNvSpPr/>
          <p:nvPr userDrawn="1"/>
        </p:nvSpPr>
        <p:spPr>
          <a:xfrm>
            <a:off x="8328248" y="1628155"/>
            <a:ext cx="725265" cy="45091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  <a:alpha val="0"/>
                </a:schemeClr>
              </a:gs>
              <a:gs pos="63000">
                <a:schemeClr val="accent4">
                  <a:lumMod val="45000"/>
                  <a:lumOff val="55000"/>
                  <a:alpha val="66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863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2" orient="horz" pos="1025">
          <p15:clr>
            <a:srgbClr val="8F8F8F"/>
          </p15:clr>
        </p15:guide>
        <p15:guide id="3" orient="horz" pos="1079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 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5A234-FFCB-0330-7A76-CE07764E0D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Guides" hidden="1">
            <a:extLst>
              <a:ext uri="{FF2B5EF4-FFF2-40B4-BE49-F238E27FC236}">
                <a16:creationId xmlns:a16="http://schemas.microsoft.com/office/drawing/2014/main" id="{701F89E3-1860-5814-889C-8F8203A4F6D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670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Footer 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5A234-FFCB-0330-7A76-CE07764E0D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46AE6E0-28DF-FE32-2A53-3D57FC7ED2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16889244" name="Picture 2" descr="{&quot;templafy&quot;:{&quot;id&quot;:&quot;ab5a1a56-d5aa-4bfa-8731-74b06d5b54f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  <p:sp>
        <p:nvSpPr>
          <p:cNvPr id="2" name="Footers" descr="{&quot;templafy&quot;:{&quot;id&quot;:&quot;624ea2b0-a909-4c4a-ab39-35d70c7bf9a9&quot;}}">
            <a:extLst>
              <a:ext uri="{FF2B5EF4-FFF2-40B4-BE49-F238E27FC236}">
                <a16:creationId xmlns:a16="http://schemas.microsoft.com/office/drawing/2014/main" id="{671FF6C4-2E7B-8812-247C-481E08287004}"/>
              </a:ext>
            </a:extLst>
          </p:cNvPr>
          <p:cNvSpPr/>
          <p:nvPr userDrawn="1"/>
        </p:nvSpPr>
        <p:spPr>
          <a:xfrm>
            <a:off x="493669" y="6439469"/>
            <a:ext cx="7429599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101914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lue BKG with Footer 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DA99DF-29E6-9194-487B-0815EC833FA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1F538F"/>
              </a:gs>
              <a:gs pos="39000">
                <a:schemeClr val="accent1"/>
              </a:gs>
              <a:gs pos="100000">
                <a:schemeClr val="accent3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5A234-FFCB-0330-7A76-CE07764E0D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46AE6E0-28DF-FE32-2A53-3D57FC7ED2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30265232" name="Picture 5" descr="{&quot;templafy&quot;:{&quot;id&quot;:&quot;79e2dd3b-4830-4e00-a332-1eac574a4277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  <p:sp>
        <p:nvSpPr>
          <p:cNvPr id="3" name="Footers" descr="{&quot;templafy&quot;:{&quot;id&quot;:&quot;d889bcb3-146e-487e-9c2c-8f11c21609f6&quot;}}">
            <a:extLst>
              <a:ext uri="{FF2B5EF4-FFF2-40B4-BE49-F238E27FC236}">
                <a16:creationId xmlns:a16="http://schemas.microsoft.com/office/drawing/2014/main" id="{882B42BA-3646-F146-CA01-0321063D76A1}"/>
              </a:ext>
            </a:extLst>
          </p:cNvPr>
          <p:cNvSpPr/>
          <p:nvPr userDrawn="1"/>
        </p:nvSpPr>
        <p:spPr>
          <a:xfrm>
            <a:off x="493669" y="6439469"/>
            <a:ext cx="7429599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3712604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uides" hidden="1">
            <a:extLst>
              <a:ext uri="{FF2B5EF4-FFF2-40B4-BE49-F238E27FC236}">
                <a16:creationId xmlns:a16="http://schemas.microsoft.com/office/drawing/2014/main" id="{8CBDB7B0-4561-2F0F-FCA3-EB062B65853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661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">
    <p:bg>
      <p:bgPr>
        <a:gradFill>
          <a:gsLst>
            <a:gs pos="22000">
              <a:schemeClr val="bg1"/>
            </a:gs>
            <a:gs pos="100000">
              <a:schemeClr val="accent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Line top Placeholder 20">
            <a:extLst>
              <a:ext uri="{FF2B5EF4-FFF2-40B4-BE49-F238E27FC236}">
                <a16:creationId xmlns:a16="http://schemas.microsoft.com/office/drawing/2014/main" id="{38615178-D3EF-0351-B14B-847E20DE72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pic>
        <p:nvPicPr>
          <p:cNvPr id="1300332198" name="Picture 2" descr="{&quot;templafy&quot;:{&quot;id&quot;:&quot;f2756545-5b02-40a2-8ecb-a2bcd413322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0" y="2794000"/>
            <a:ext cx="508102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6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7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48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B">
    <p:bg>
      <p:bgPr>
        <a:gradFill>
          <a:gsLst>
            <a:gs pos="87000">
              <a:srgbClr val="1F538F"/>
            </a:gs>
            <a:gs pos="52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Line top Placeholder 20">
            <a:extLst>
              <a:ext uri="{FF2B5EF4-FFF2-40B4-BE49-F238E27FC236}">
                <a16:creationId xmlns:a16="http://schemas.microsoft.com/office/drawing/2014/main" id="{07792B4C-F919-7FC6-37AC-1AC9B390E5F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pic>
        <p:nvPicPr>
          <p:cNvPr id="106142462" name="Picture 2" descr="{&quot;templafy&quot;:{&quot;id&quot;:&quot;f2feb5bc-8bfc-4745-aebd-1b4daaa2b6c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0" y="2794000"/>
            <a:ext cx="508102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70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uides" hidden="1">
            <a:extLst>
              <a:ext uri="{FF2B5EF4-FFF2-40B4-BE49-F238E27FC236}">
                <a16:creationId xmlns:a16="http://schemas.microsoft.com/office/drawing/2014/main" id="{34F4D84D-8B38-E9C5-1868-7F61784FF06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0FCFE-6765-0832-0840-9CF39F36BB4B}"/>
              </a:ext>
            </a:extLst>
          </p:cNvPr>
          <p:cNvSpPr txBox="1"/>
          <p:nvPr userDrawn="1"/>
        </p:nvSpPr>
        <p:spPr>
          <a:xfrm>
            <a:off x="719138" y="719138"/>
            <a:ext cx="107521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you see any </a:t>
            </a:r>
            <a:r>
              <a:rPr kumimoji="0" lang="en-GB" sz="4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layouts after this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one,</a:t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 not use them. These layouts are not part of our corporate template.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6478E-CC82-DDC4-E285-44F5186FA8EF}"/>
              </a:ext>
            </a:extLst>
          </p:cNvPr>
          <p:cNvSpPr txBox="1"/>
          <p:nvPr userDrawn="1"/>
        </p:nvSpPr>
        <p:spPr>
          <a:xfrm>
            <a:off x="719138" y="2552651"/>
            <a:ext cx="9826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 not use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D99491-12E6-F691-C3B6-1E56D3E5BEA5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E8E280-940A-9CA6-05EF-30988A74A821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755"/>
                </a:buClr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0B93E5-EC9B-1CC2-0E61-75FEB63B4820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755"/>
                </a:buClr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01A1C46-3C4F-8189-EA0E-23635248B2F4}"/>
              </a:ext>
            </a:extLst>
          </p:cNvPr>
          <p:cNvSpPr txBox="1"/>
          <p:nvPr userDrawn="1"/>
        </p:nvSpPr>
        <p:spPr>
          <a:xfrm>
            <a:off x="719138" y="5142277"/>
            <a:ext cx="107521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Due to PowerPoint’s standard Copy/Paste functionality extra undesirable layouts can appear.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Also notice: Layouts after this might contain potential confidential information.</a:t>
            </a:r>
          </a:p>
        </p:txBody>
      </p:sp>
    </p:spTree>
    <p:extLst>
      <p:ext uri="{BB962C8B-B14F-4D97-AF65-F5344CB8AC3E}">
        <p14:creationId xmlns:p14="http://schemas.microsoft.com/office/powerpoint/2010/main" val="846943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40FC8-58E5-9DBB-6FC3-555242B27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BCAAA-EB9E-E445-48DE-38C60005BB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5F00A-F51A-A7B2-2656-D66E59D1A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1615C-B02B-D8EA-4755-B14F43873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3CC75A-B60A-5B4E-A8D2-4B1A9B367557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6EBED-A1F8-3F61-EE63-C91D77D3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8F522-902D-44CC-777D-506FC9A8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D4ED5-DB7E-AD42-80BA-64D09815C94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50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">
    <p:bg>
      <p:bgPr>
        <a:gradFill>
          <a:gsLst>
            <a:gs pos="86000">
              <a:srgbClr val="1F538F"/>
            </a:gs>
            <a:gs pos="60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1D420-908F-5B61-4A62-D08775D7B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720000"/>
            <a:ext cx="3344400" cy="5414400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60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Agenda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A4E47-E74D-FD10-F0BD-556D34D4E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0091B6-D998-5867-4730-E29A7BBC327C}"/>
              </a:ext>
            </a:extLst>
          </p:cNvPr>
          <p:cNvCxnSpPr>
            <a:cxnSpLocks/>
          </p:cNvCxnSpPr>
          <p:nvPr userDrawn="1"/>
        </p:nvCxnSpPr>
        <p:spPr>
          <a:xfrm>
            <a:off x="4254919" y="719138"/>
            <a:ext cx="0" cy="5418137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3FDBB6-507E-07B9-8F7A-2FF96DCC72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3200" y="720000"/>
            <a:ext cx="504000" cy="54144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rgbClr val="9EC3E1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rgbClr val="9EC3E1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chemeClr val="accent3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0BD2689-42EB-47E4-CA47-227CF851A5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0800" y="720000"/>
            <a:ext cx="5968800" cy="54144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Click to add agenda point, one line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F71C5786-03E4-BADA-2C63-BC735E4C49C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090953625" name="Picture 2" descr="{&quot;templafy&quot;:{&quot;id&quot;:&quot;56a6420a-dc80-4e1c-b747-e80c04b693e1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  <p:sp>
        <p:nvSpPr>
          <p:cNvPr id="10" name="Footers" descr="{&quot;templafy&quot;:{&quot;id&quot;:&quot;756ef90b-4594-465a-8b5f-38a3c8ca7f62&quot;}}">
            <a:extLst>
              <a:ext uri="{FF2B5EF4-FFF2-40B4-BE49-F238E27FC236}">
                <a16:creationId xmlns:a16="http://schemas.microsoft.com/office/drawing/2014/main" id="{EEF98E8D-99B9-1350-CE5D-F9AA9BE7E2C5}"/>
              </a:ext>
            </a:extLst>
          </p:cNvPr>
          <p:cNvSpPr/>
          <p:nvPr userDrawn="1"/>
        </p:nvSpPr>
        <p:spPr>
          <a:xfrm>
            <a:off x="493669" y="6439469"/>
            <a:ext cx="7429599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3327392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59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10A4-2986-80A9-9E36-891BFD39B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342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1A438-8F6C-F1E9-EFAC-784F33148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09933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A25E4C-AFA4-7E14-67AC-285BB6E8A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23248"/>
            <a:ext cx="5157787" cy="42664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92B29-5094-2837-089E-619A7A032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9933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2F7C8-A283-B699-C9E4-9DBCE7E0A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23248"/>
            <a:ext cx="5183188" cy="42664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1BB99-B4E9-38F0-C107-C9BA9EDD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3629A6-0265-0145-96AC-60A1C1F7A9F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5EB48B-D6EB-DE38-A7A6-51C4E89F6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FE201D-8311-C7A2-B861-7B7F729D2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D4ED5-DB7E-AD42-80BA-64D09815C94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1353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0C260-077D-8B61-3FEA-C06BBD9C7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EC907-2DA7-54DD-F0F7-5D3442B92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59383-C179-8B76-5586-9C965156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C833-194E-8D4E-A8D5-6FC67B80C1AB}" type="datetimeFigureOut">
              <a:rPr lang="en-US" smtClean="0"/>
              <a:t>12/13/25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69885-B457-A8DB-0CE2-FB6430DB8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C0E03-0436-C86E-FAAD-8967ADDD8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4429-45A4-5A4B-9E89-4F82DAB72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1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070000"/>
            <a:ext cx="7408800" cy="406800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8800" spc="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720000"/>
            <a:ext cx="7408800" cy="9900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8800" b="1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" name="Line top Placeholder 20">
            <a:extLst>
              <a:ext uri="{FF2B5EF4-FFF2-40B4-BE49-F238E27FC236}">
                <a16:creationId xmlns:a16="http://schemas.microsoft.com/office/drawing/2014/main" id="{A191D59F-2E4F-9DFD-FEAC-7FF6480D86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3F47F8-2FA5-B3C4-62D6-146B019264A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7C09ABE0-4AC7-DE98-E246-798BA091147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516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6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4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B">
    <p:bg>
      <p:bgPr>
        <a:gradFill>
          <a:gsLst>
            <a:gs pos="86000">
              <a:srgbClr val="1F538F"/>
            </a:gs>
            <a:gs pos="60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070000"/>
            <a:ext cx="7408800" cy="406800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88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720000"/>
            <a:ext cx="7408800" cy="9900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8800" b="1" cap="none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48EB2-ABBB-452B-B43B-31E8A7DFB90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7AE78B8-0EB3-C024-37F4-F509882235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83036314" name="Picture 7" descr="{&quot;templafy&quot;:{&quot;id&quot;:&quot;80479175-33cb-4154-8a9d-565502c9c400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  <p:sp>
        <p:nvSpPr>
          <p:cNvPr id="4" name="Footers" descr="{&quot;templafy&quot;:{&quot;id&quot;:&quot;1b227357-0113-441e-b07e-a29b2c4f81c4&quot;}}">
            <a:extLst>
              <a:ext uri="{FF2B5EF4-FFF2-40B4-BE49-F238E27FC236}">
                <a16:creationId xmlns:a16="http://schemas.microsoft.com/office/drawing/2014/main" id="{EF2D8E63-A6AE-C7A6-2735-88585060CB06}"/>
              </a:ext>
            </a:extLst>
          </p:cNvPr>
          <p:cNvSpPr/>
          <p:nvPr userDrawn="1"/>
        </p:nvSpPr>
        <p:spPr>
          <a:xfrm>
            <a:off x="493669" y="6439469"/>
            <a:ext cx="7429599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88110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6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59999"/>
            <a:ext cx="10749600" cy="457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cap="all" spc="200" baseline="0">
                <a:solidFill>
                  <a:schemeClr val="accent3"/>
                </a:solidFill>
                <a:latin typeface="DM Sans 14p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48EB2-ABBB-452B-B43B-31E8A7DFB90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18E4D93D-2A45-24EA-FE18-43B286D00ED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9769393" name="Picture 7" descr="{&quot;templafy&quot;:{&quot;id&quot;:&quot;18dd2866-c000-4bc4-a4fe-b4281ed1519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93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59998"/>
            <a:ext cx="10749600" cy="457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cap="all" spc="200" baseline="0">
                <a:solidFill>
                  <a:schemeClr val="accent3">
                    <a:lumMod val="60000"/>
                    <a:lumOff val="40000"/>
                  </a:schemeClr>
                </a:solidFill>
                <a:latin typeface="DM Sans 14p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48EB2-ABBB-452B-B43B-31E8A7DFB90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EEFCB10F-81AA-2405-D116-45EC5887718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86171578" name="Picture 7" descr="{&quot;templafy&quot;:{&quot;id&quot;:&quot;e6d7b454-1dab-40cd-999e-ecc8089d79d0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52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653DF-2095-1798-1D71-96071517C202}"/>
              </a:ext>
            </a:extLst>
          </p:cNvPr>
          <p:cNvSpPr>
            <a:spLocks noGrp="1"/>
          </p:cNvSpPr>
          <p:nvPr>
            <p:ph type="title"/>
            <p:custDataLst>
              <p:tags r:id="rId53"/>
            </p:custDataLst>
          </p:nvPr>
        </p:nvSpPr>
        <p:spPr>
          <a:xfrm>
            <a:off x="719138" y="720000"/>
            <a:ext cx="10753724" cy="90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3B6BD-6FE3-BE4B-16AE-1D8275ECAA77}"/>
              </a:ext>
            </a:extLst>
          </p:cNvPr>
          <p:cNvSpPr>
            <a:spLocks noGrp="1"/>
          </p:cNvSpPr>
          <p:nvPr>
            <p:ph type="body" idx="1"/>
            <p:custDataLst>
              <p:tags r:id="rId54"/>
            </p:custDataLst>
          </p:nvPr>
        </p:nvSpPr>
        <p:spPr>
          <a:xfrm>
            <a:off x="720000" y="1713599"/>
            <a:ext cx="10752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CFEF-8B6A-152F-1EE7-29B8B4C5E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417" y="6441068"/>
            <a:ext cx="26125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25</a:t>
            </a:r>
          </a:p>
        </p:txBody>
      </p:sp>
      <p:sp>
        <p:nvSpPr>
          <p:cNvPr id="14" name="Footers" descr="{&quot;templafy&quot;:{&quot;id&quot;:&quot;60b31f76-2dd6-492d-96cb-e7a80eee9d30&quot;}}">
            <a:extLst>
              <a:ext uri="{FF2B5EF4-FFF2-40B4-BE49-F238E27FC236}">
                <a16:creationId xmlns:a16="http://schemas.microsoft.com/office/drawing/2014/main" id="{C9D8BBB8-64ED-CEAF-3B7D-CCE7CC4C4579}"/>
              </a:ext>
            </a:extLst>
          </p:cNvPr>
          <p:cNvSpPr/>
          <p:nvPr userDrawn="1"/>
        </p:nvSpPr>
        <p:spPr>
          <a:xfrm>
            <a:off x="493669" y="6439469"/>
            <a:ext cx="7429599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Biostatistics, Epidemiology and Informatics  | 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CMStatistics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2025</a:t>
            </a:r>
          </a:p>
        </p:txBody>
      </p:sp>
      <p:sp>
        <p:nvSpPr>
          <p:cNvPr id="19" name="Guides" hidden="1">
            <a:extLst>
              <a:ext uri="{FF2B5EF4-FFF2-40B4-BE49-F238E27FC236}">
                <a16:creationId xmlns:a16="http://schemas.microsoft.com/office/drawing/2014/main" id="{0D073D88-5C5F-430B-DE0F-D1CD684A6AE8}"/>
              </a:ext>
            </a:extLst>
          </p:cNvPr>
          <p:cNvSpPr/>
          <p:nvPr userDrawn="1">
            <p:custDataLst>
              <p:tags r:id="rId55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5419959" name="Picture 3" descr="{&quot;templafy&quot;:{&quot;id&quot;:&quot;698def7e-c117-4c75-82d5-7e8e01db22be&quot;}}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6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Domine" panose="020405030404030602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5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accent1"/>
          </a:solidFill>
          <a:latin typeface="DM Sans 14pt" pitchFamily="2" charset="77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400"/>
        </a:spcBef>
        <a:spcAft>
          <a:spcPts val="100"/>
        </a:spcAft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DM Sans 14pt" pitchFamily="2" charset="77"/>
          <a:ea typeface="+mn-ea"/>
          <a:cs typeface="+mn-cs"/>
        </a:defRPr>
      </a:lvl2pPr>
      <a:lvl3pPr marL="422550" indent="-28575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DM Sans 14pt" pitchFamily="2" charset="77"/>
          <a:ea typeface="+mn-ea"/>
          <a:cs typeface="+mn-cs"/>
        </a:defRPr>
      </a:lvl3pPr>
      <a:lvl4pPr marL="606150" indent="-285750" algn="l" defTabSz="914400" rtl="0" eaLnBrk="1" latinLnBrk="0" hangingPunct="1">
        <a:lnSpc>
          <a:spcPct val="100000"/>
        </a:lnSpc>
        <a:spcBef>
          <a:spcPts val="100"/>
        </a:spcBef>
        <a:spcAft>
          <a:spcPts val="300"/>
        </a:spcAft>
        <a:buClr>
          <a:srgbClr val="9EC3E1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DM Sans 14pt" pitchFamily="2" charset="77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300"/>
        </a:spcAft>
        <a:buFont typeface="Arial" panose="020B0604020202020204" pitchFamily="34" charset="0"/>
        <a:buNone/>
        <a:defRPr sz="2400" b="1" kern="1200" cap="all" spc="200" baseline="0">
          <a:solidFill>
            <a:schemeClr val="accent2"/>
          </a:solidFill>
          <a:latin typeface="DM Sans 14pt" pitchFamily="2" charset="77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b="1" kern="1200">
          <a:solidFill>
            <a:schemeClr val="accent3"/>
          </a:solidFill>
          <a:latin typeface="DM Sans 14pt" pitchFamily="2" charset="77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1800" b="1" kern="1200" cap="all" spc="180" baseline="0">
          <a:solidFill>
            <a:schemeClr val="accent1"/>
          </a:solidFill>
          <a:latin typeface="DM Sans 14pt" pitchFamily="2" charset="77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rgbClr val="990000"/>
          </a:solidFill>
          <a:latin typeface="DM Sans 14pt" pitchFamily="2" charset="77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400" i="1" kern="1200">
          <a:solidFill>
            <a:schemeClr val="accent1"/>
          </a:solidFill>
          <a:latin typeface="DM Sans 14pt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8A35F8-E431-5812-7B46-B1FE1DAEBCC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493AA886-CFA4-9C16-AB77-D2D4AFCB6B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Ask the Right Question: </a:t>
            </a:r>
            <a:r>
              <a:rPr lang="en-US" sz="3600" dirty="0"/>
              <a:t>Choosing Estimands for Health Policy Research </a:t>
            </a:r>
            <a:endParaRPr lang="en-US" dirty="0"/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A7E167F4-8147-3BDF-5E33-1E17978DA5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CMStatistics</a:t>
            </a:r>
            <a:r>
              <a:rPr lang="en-US" dirty="0"/>
              <a:t> 2025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F7163A0-2681-0DEA-848E-7D914C6A742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0725" y="5380522"/>
            <a:ext cx="5194300" cy="307784"/>
          </a:xfrm>
        </p:spPr>
        <p:txBody>
          <a:bodyPr/>
          <a:lstStyle/>
          <a:p>
            <a:r>
              <a:rPr lang="en-US" sz="1600" dirty="0">
                <a:latin typeface="DM Sans 14pt" pitchFamily="2" charset="77"/>
              </a:rPr>
              <a:t>Nicholas J. Seewald, PhD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A02DC72-0233-B97E-82E3-D97A30CF395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>
                <a:latin typeface="DM Sans 14pt" pitchFamily="2" charset="77"/>
              </a:rPr>
              <a:t>Assistant Professor of Biostatistics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287D37D-652A-8F78-6AB2-D2FDE52714B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000" y="6020775"/>
            <a:ext cx="5194300" cy="450054"/>
          </a:xfrm>
        </p:spPr>
        <p:txBody>
          <a:bodyPr/>
          <a:lstStyle/>
          <a:p>
            <a:r>
              <a:rPr lang="en-US" dirty="0">
                <a:latin typeface="DM Sans 14pt" pitchFamily="2" charset="77"/>
              </a:rPr>
              <a:t>13 December 2025</a:t>
            </a:r>
            <a:br>
              <a:rPr lang="en-US" dirty="0">
                <a:latin typeface="DM Sans 14pt" pitchFamily="2" charset="77"/>
              </a:rPr>
            </a:br>
            <a:r>
              <a:rPr lang="en-US" dirty="0">
                <a:latin typeface="DM Sans 14pt" pitchFamily="2" charset="77"/>
              </a:rPr>
              <a:t>London, UK</a:t>
            </a:r>
          </a:p>
        </p:txBody>
      </p:sp>
    </p:spTree>
    <p:extLst>
      <p:ext uri="{BB962C8B-B14F-4D97-AF65-F5344CB8AC3E}">
        <p14:creationId xmlns:p14="http://schemas.microsoft.com/office/powerpoint/2010/main" val="1075033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16BC1-722B-4D5D-249D-3FE140B48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we studying?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89CD8-B699-9CFF-37D2-9924FA4D9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5DA90-8DDC-D301-55CC-249C1C99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48EB2-ABBB-452B-B43B-31E8A7DFB90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89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EFF12-D758-59A4-BCC4-CF9FD1A8B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 and Eligibility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EA099-B3FA-9B28-8379-BBD7C91154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Policy evaluations must consider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“Policy-level” units that could implement the policy or comparison condition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“Impact-level” units that the policy is designed to affect and on which outcomes are measured.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95D9A7-236C-1E3A-54D8-ECF18B77E2AB}"/>
              </a:ext>
            </a:extLst>
          </p:cNvPr>
          <p:cNvGrpSpPr/>
          <p:nvPr/>
        </p:nvGrpSpPr>
        <p:grpSpPr>
          <a:xfrm>
            <a:off x="7180554" y="2286482"/>
            <a:ext cx="4294891" cy="1325564"/>
            <a:chOff x="7465671" y="1825626"/>
            <a:chExt cx="3472405" cy="1325564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3A6D9C2-4146-B13D-D214-BA7A379DFE52}"/>
                </a:ext>
              </a:extLst>
            </p:cNvPr>
            <p:cNvSpPr/>
            <p:nvPr/>
          </p:nvSpPr>
          <p:spPr>
            <a:xfrm>
              <a:off x="7465671" y="1825626"/>
              <a:ext cx="3472405" cy="132556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DM Sans 14pt" pitchFamily="2" charset="77"/>
              </a:endParaRPr>
            </a:p>
            <a:p>
              <a:pPr algn="ctr"/>
              <a:endParaRPr lang="en-US" dirty="0">
                <a:latin typeface="DM Sans 14pt" pitchFamily="2" charset="77"/>
              </a:endParaRPr>
            </a:p>
          </p:txBody>
        </p:sp>
        <p:pic>
          <p:nvPicPr>
            <p:cNvPr id="12" name="Graphic 11" descr="Court with solid fill">
              <a:extLst>
                <a:ext uri="{FF2B5EF4-FFF2-40B4-BE49-F238E27FC236}">
                  <a16:creationId xmlns:a16="http://schemas.microsoft.com/office/drawing/2014/main" id="{44A78C82-A6E3-A3F6-9AD5-57C917D41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68820" y="1949772"/>
              <a:ext cx="666106" cy="66610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14C0FE-6C0D-1BA0-D2CC-AC9F7B6F7730}"/>
              </a:ext>
            </a:extLst>
          </p:cNvPr>
          <p:cNvGrpSpPr/>
          <p:nvPr/>
        </p:nvGrpSpPr>
        <p:grpSpPr>
          <a:xfrm>
            <a:off x="7164729" y="3709180"/>
            <a:ext cx="1403149" cy="1325564"/>
            <a:chOff x="7465671" y="3570284"/>
            <a:chExt cx="1403149" cy="1325564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56B5BDD-2B66-AB09-1315-B069E9D81060}"/>
                </a:ext>
              </a:extLst>
            </p:cNvPr>
            <p:cNvSpPr/>
            <p:nvPr/>
          </p:nvSpPr>
          <p:spPr>
            <a:xfrm>
              <a:off x="7465671" y="3570284"/>
              <a:ext cx="1403149" cy="132556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DM Sans 14pt" pitchFamily="2" charset="77"/>
              </a:endParaRPr>
            </a:p>
            <a:p>
              <a:pPr algn="ctr"/>
              <a:endParaRPr lang="en-US" dirty="0">
                <a:latin typeface="DM Sans 14pt" pitchFamily="2" charset="77"/>
              </a:endParaRPr>
            </a:p>
            <a:p>
              <a:pPr algn="ctr"/>
              <a:r>
                <a:rPr lang="en-US" dirty="0">
                  <a:latin typeface="DM Sans 14pt" pitchFamily="2" charset="77"/>
                </a:rPr>
                <a:t>Impact-Level Unit</a:t>
              </a:r>
            </a:p>
          </p:txBody>
        </p:sp>
        <p:pic>
          <p:nvPicPr>
            <p:cNvPr id="20" name="Graphic 19" descr="Man with solid fill">
              <a:extLst>
                <a:ext uri="{FF2B5EF4-FFF2-40B4-BE49-F238E27FC236}">
                  <a16:creationId xmlns:a16="http://schemas.microsoft.com/office/drawing/2014/main" id="{85954D2C-3408-59E8-204A-A40AD26FD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68395" y="3635366"/>
              <a:ext cx="597700" cy="597700"/>
            </a:xfrm>
            <a:prstGeom prst="rect">
              <a:avLst/>
            </a:prstGeom>
          </p:spPr>
        </p:pic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535BD40-B6C7-400C-C5B5-367F5323D9DC}"/>
              </a:ext>
            </a:extLst>
          </p:cNvPr>
          <p:cNvSpPr/>
          <p:nvPr/>
        </p:nvSpPr>
        <p:spPr>
          <a:xfrm>
            <a:off x="8610600" y="3709180"/>
            <a:ext cx="1403149" cy="13255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M Sans 14pt" pitchFamily="2" charset="77"/>
            </a:endParaRPr>
          </a:p>
          <a:p>
            <a:pPr algn="ctr"/>
            <a:endParaRPr lang="en-US" dirty="0">
              <a:latin typeface="DM Sans 14pt" pitchFamily="2" charset="77"/>
            </a:endParaRPr>
          </a:p>
          <a:p>
            <a:pPr algn="ctr"/>
            <a:r>
              <a:rPr lang="en-US" dirty="0">
                <a:latin typeface="DM Sans 14pt" pitchFamily="2" charset="77"/>
              </a:rPr>
              <a:t>Impact-Level Unit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65E16B0-A170-D07D-01D3-3CCE6813C2FF}"/>
              </a:ext>
            </a:extLst>
          </p:cNvPr>
          <p:cNvGrpSpPr/>
          <p:nvPr/>
        </p:nvGrpSpPr>
        <p:grpSpPr>
          <a:xfrm>
            <a:off x="10056471" y="3709180"/>
            <a:ext cx="1403149" cy="1325564"/>
            <a:chOff x="7465671" y="3570284"/>
            <a:chExt cx="1403149" cy="1325564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7A0DD676-CF2E-84A3-6403-AB43FF9233D3}"/>
                </a:ext>
              </a:extLst>
            </p:cNvPr>
            <p:cNvSpPr/>
            <p:nvPr/>
          </p:nvSpPr>
          <p:spPr>
            <a:xfrm>
              <a:off x="7465671" y="3570284"/>
              <a:ext cx="1403149" cy="132556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DM Sans 14pt" pitchFamily="2" charset="77"/>
              </a:endParaRPr>
            </a:p>
            <a:p>
              <a:pPr algn="ctr"/>
              <a:endParaRPr lang="en-US" dirty="0">
                <a:latin typeface="DM Sans 14pt" pitchFamily="2" charset="77"/>
              </a:endParaRPr>
            </a:p>
            <a:p>
              <a:pPr algn="ctr"/>
              <a:r>
                <a:rPr lang="en-US" dirty="0">
                  <a:latin typeface="DM Sans 14pt" pitchFamily="2" charset="77"/>
                </a:rPr>
                <a:t>Impact-Level Unit</a:t>
              </a:r>
            </a:p>
          </p:txBody>
        </p:sp>
        <p:pic>
          <p:nvPicPr>
            <p:cNvPr id="28" name="Graphic 27" descr="Man with solid fill">
              <a:extLst>
                <a:ext uri="{FF2B5EF4-FFF2-40B4-BE49-F238E27FC236}">
                  <a16:creationId xmlns:a16="http://schemas.microsoft.com/office/drawing/2014/main" id="{62140770-E48D-D622-77E9-450D4F2CD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68395" y="3635366"/>
              <a:ext cx="597700" cy="597700"/>
            </a:xfrm>
            <a:prstGeom prst="rect">
              <a:avLst/>
            </a:prstGeom>
          </p:spPr>
        </p:pic>
      </p:grpSp>
      <p:pic>
        <p:nvPicPr>
          <p:cNvPr id="30" name="Graphic 29" descr="Woman with solid fill">
            <a:extLst>
              <a:ext uri="{FF2B5EF4-FFF2-40B4-BE49-F238E27FC236}">
                <a16:creationId xmlns:a16="http://schemas.microsoft.com/office/drawing/2014/main" id="{89CFEA6D-3574-F5D8-3344-604BC0E906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02254" y="3747366"/>
            <a:ext cx="651492" cy="65149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B50BC3F-5159-3F2E-6C41-5F333694A9C4}"/>
              </a:ext>
            </a:extLst>
          </p:cNvPr>
          <p:cNvSpPr txBox="1"/>
          <p:nvPr/>
        </p:nvSpPr>
        <p:spPr>
          <a:xfrm>
            <a:off x="7164729" y="3148820"/>
            <a:ext cx="432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DM Sans 14pt" pitchFamily="2" charset="77"/>
              </a:rPr>
              <a:t>Policy-Level Unit</a:t>
            </a:r>
          </a:p>
        </p:txBody>
      </p:sp>
    </p:spTree>
    <p:extLst>
      <p:ext uri="{BB962C8B-B14F-4D97-AF65-F5344CB8AC3E}">
        <p14:creationId xmlns:p14="http://schemas.microsoft.com/office/powerpoint/2010/main" val="1107000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31C90-45DF-3163-3D35-ED296078B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1F744-635A-EF5A-5915-364BFD90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 and Eligibility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1C3A3-BB13-5706-438C-B59E834966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Policy evaluations must consider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“Policy-level” units that could implement the policy or comparison condition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“Impact-level” units that the policy is designed to affect and on which outcomes are measured.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200F9A-AEE7-D861-079E-49770ABD2F62}"/>
              </a:ext>
            </a:extLst>
          </p:cNvPr>
          <p:cNvGrpSpPr/>
          <p:nvPr/>
        </p:nvGrpSpPr>
        <p:grpSpPr>
          <a:xfrm>
            <a:off x="7192128" y="2597903"/>
            <a:ext cx="4294891" cy="1662194"/>
            <a:chOff x="7465671" y="1657311"/>
            <a:chExt cx="3472405" cy="1662194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47ED8A7-6279-21BD-B29E-64484B877DB7}"/>
                </a:ext>
              </a:extLst>
            </p:cNvPr>
            <p:cNvSpPr/>
            <p:nvPr/>
          </p:nvSpPr>
          <p:spPr>
            <a:xfrm>
              <a:off x="7465671" y="1657311"/>
              <a:ext cx="3472405" cy="166219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pic>
          <p:nvPicPr>
            <p:cNvPr id="12" name="Graphic 11" descr="Court with solid fill">
              <a:extLst>
                <a:ext uri="{FF2B5EF4-FFF2-40B4-BE49-F238E27FC236}">
                  <a16:creationId xmlns:a16="http://schemas.microsoft.com/office/drawing/2014/main" id="{3F431346-A411-1496-30AB-964C6B9A8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8820" y="1851720"/>
              <a:ext cx="666106" cy="666106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4534435-BEFC-35E1-D5C0-5B92B7AB9DC6}"/>
              </a:ext>
            </a:extLst>
          </p:cNvPr>
          <p:cNvSpPr txBox="1"/>
          <p:nvPr/>
        </p:nvSpPr>
        <p:spPr>
          <a:xfrm>
            <a:off x="7203703" y="3532849"/>
            <a:ext cx="427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DM Sans 14pt" pitchFamily="2" charset="77"/>
              </a:rPr>
              <a:t>Policy-Level Unit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A47B46-9E82-E5E4-0BF1-C0828F841A47}"/>
              </a:ext>
            </a:extLst>
          </p:cNvPr>
          <p:cNvSpPr txBox="1"/>
          <p:nvPr/>
        </p:nvSpPr>
        <p:spPr>
          <a:xfrm>
            <a:off x="7203703" y="3786941"/>
            <a:ext cx="427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DM Sans 14pt" pitchFamily="2" charset="77"/>
              </a:rPr>
              <a:t>Impact-Level Unit</a:t>
            </a:r>
          </a:p>
        </p:txBody>
      </p:sp>
    </p:spTree>
    <p:extLst>
      <p:ext uri="{BB962C8B-B14F-4D97-AF65-F5344CB8AC3E}">
        <p14:creationId xmlns:p14="http://schemas.microsoft.com/office/powerpoint/2010/main" val="1444630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31193-CB22-F42D-6029-FB97B08EC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C4001-1FA3-6576-16A5-CAD0822C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Policy-Level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ED025-B62A-A45F-35C1-AA23F14F9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Policy-level units are</a:t>
            </a:r>
          </a:p>
          <a:p>
            <a:pPr lvl="1"/>
            <a:r>
              <a:rPr lang="en-US" dirty="0"/>
              <a:t>units that </a:t>
            </a:r>
            <a:r>
              <a:rPr lang="en-US" i="1" dirty="0"/>
              <a:t>did </a:t>
            </a:r>
            <a:r>
              <a:rPr lang="en-US" dirty="0"/>
              <a:t>implement the policy or </a:t>
            </a:r>
            <a:r>
              <a:rPr lang="en-US" i="1" dirty="0"/>
              <a:t>did </a:t>
            </a:r>
            <a:r>
              <a:rPr lang="en-US" dirty="0"/>
              <a:t>implement the comparison condition</a:t>
            </a:r>
          </a:p>
          <a:p>
            <a:pPr lvl="1"/>
            <a:r>
              <a:rPr lang="en-US" dirty="0"/>
              <a:t>at “time zero” / “study entry” (ideally), and</a:t>
            </a:r>
          </a:p>
          <a:p>
            <a:pPr lvl="1"/>
            <a:r>
              <a:rPr lang="en-US" dirty="0"/>
              <a:t>monitored longitudinally</a:t>
            </a:r>
          </a:p>
          <a:p>
            <a:r>
              <a:rPr lang="en-US" dirty="0"/>
              <a:t>Eligibility criteria </a:t>
            </a:r>
            <a:r>
              <a:rPr lang="en-US" i="1" dirty="0"/>
              <a:t>should</a:t>
            </a:r>
            <a:r>
              <a:rPr lang="en-US" dirty="0"/>
              <a:t> be based only on pre-policy information:</a:t>
            </a:r>
          </a:p>
          <a:p>
            <a:pPr lvl="1"/>
            <a:r>
              <a:rPr lang="en-US" dirty="0"/>
              <a:t>“has not implemented the policy before” or more complex (e.g., “has not previously implemented policies X, Y, Z”)</a:t>
            </a:r>
          </a:p>
        </p:txBody>
      </p:sp>
    </p:spTree>
    <p:extLst>
      <p:ext uri="{BB962C8B-B14F-4D97-AF65-F5344CB8AC3E}">
        <p14:creationId xmlns:p14="http://schemas.microsoft.com/office/powerpoint/2010/main" val="3822754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8122A-178B-F43D-A2A8-9E49521BF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Impact-Level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1B7AB-4B6B-17E9-CDA9-1ECE8E52B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Impact-level units are those that the policy is designed to affect. Possibly</a:t>
            </a:r>
          </a:p>
          <a:p>
            <a:pPr lvl="1"/>
            <a:r>
              <a:rPr lang="en-US" dirty="0"/>
              <a:t>the policy-level units themselves, </a:t>
            </a:r>
            <a:r>
              <a:rPr lang="en-US" i="1" dirty="0"/>
              <a:t>or</a:t>
            </a:r>
          </a:p>
          <a:p>
            <a:pPr lvl="1"/>
            <a:r>
              <a:rPr lang="en-US" dirty="0"/>
              <a:t>sub-units nested in policy-level units on which outcomes are measured, ideally from the population the policy is designed to affect.</a:t>
            </a:r>
          </a:p>
          <a:p>
            <a:r>
              <a:rPr lang="en-US" dirty="0"/>
              <a:t>Eligibility would be based only on pre-policy information:</a:t>
            </a:r>
          </a:p>
          <a:p>
            <a:pPr lvl="1"/>
            <a:r>
              <a:rPr lang="en-US" dirty="0"/>
              <a:t>“Lives in state X” for policies that apply to everyone</a:t>
            </a:r>
          </a:p>
          <a:p>
            <a:pPr lvl="1"/>
            <a:r>
              <a:rPr lang="en-US" dirty="0"/>
              <a:t>“Lives in state X and was diagnosed with Y before the policy”, etc.</a:t>
            </a:r>
          </a:p>
          <a:p>
            <a:r>
              <a:rPr lang="en-US" dirty="0"/>
              <a:t>Retention efforts if impact-level units followed longitudinally</a:t>
            </a:r>
          </a:p>
        </p:txBody>
      </p:sp>
    </p:spTree>
    <p:extLst>
      <p:ext uri="{BB962C8B-B14F-4D97-AF65-F5344CB8AC3E}">
        <p14:creationId xmlns:p14="http://schemas.microsoft.com/office/powerpoint/2010/main" val="3896859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B56F04-5390-9E89-C985-9A0C54D60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studying?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09402511-AA09-7188-53E7-0ECD75324F7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What does it mean to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09402511-AA09-7188-53E7-0ECD75324F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FE7AD-1288-6A20-9DF2-4B699687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017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656A6-7B9F-64CA-388B-17A9BB93C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D46EAB-6EA7-C735-F68E-44533CBF9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“Legal epidemiology”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0D705-72B0-C760-36B1-A9500FB5B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Exposure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B39593-E2C0-9BAC-CE80-307D89F21D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01600" y="1872290"/>
            <a:ext cx="3475455" cy="426407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Rigorous &amp; transparent framework for analysis of laws / policies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b="1" dirty="0"/>
              <a:t>qualitative methods </a:t>
            </a:r>
            <a:r>
              <a:rPr lang="en-US" dirty="0"/>
              <a:t>to identify a class (or small number of classes) of similar policies that will be the exposure(s).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Definition should be precise to help disentangle effects of interest &amp; avoid confounding policies.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BAD52B-47A6-C4D3-AA2C-F53D0328D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858087"/>
            <a:ext cx="7772400" cy="429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52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57716-7299-D4D6-5443-11137BF27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Comparison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DF79F-C141-44A4-153D-B90428E52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Best practices: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At time zero, the comparison group is every policy-level unit that has not been exposed at that time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unexposed units become exposed later, censor their outcomes when they become exposed.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This ideal design isn’t always practical for policy evaluations.</a:t>
            </a:r>
          </a:p>
        </p:txBody>
      </p:sp>
    </p:spTree>
    <p:extLst>
      <p:ext uri="{BB962C8B-B14F-4D97-AF65-F5344CB8AC3E}">
        <p14:creationId xmlns:p14="http://schemas.microsoft.com/office/powerpoint/2010/main" val="3357595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E7821-4F55-EA88-7980-B47144162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267971-4ADD-582C-1E47-CB600114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Comparators for Policy Evaluation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D5BE16-5C68-416A-629A-4118EBD62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80336"/>
            <a:ext cx="5183188" cy="823912"/>
          </a:xfrm>
        </p:spPr>
        <p:txBody>
          <a:bodyPr/>
          <a:lstStyle/>
          <a:p>
            <a:r>
              <a:rPr lang="en-US" dirty="0"/>
              <a:t>Never Exposed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B3309A-4A62-F89B-D7BF-1556FC7C24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04248"/>
            <a:ext cx="5183188" cy="4266415"/>
          </a:xfrm>
        </p:spPr>
        <p:txBody>
          <a:bodyPr/>
          <a:lstStyle/>
          <a:p>
            <a:pPr lvl="1"/>
            <a:r>
              <a:rPr lang="en-US" dirty="0"/>
              <a:t>Chosen using knowledge of future policy status – could lead to bias!</a:t>
            </a:r>
          </a:p>
          <a:p>
            <a:pPr lvl="1"/>
            <a:r>
              <a:rPr lang="en-US" dirty="0"/>
              <a:t>Clearly not ideal, but the comparison group remains unchanged over time.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7A006C-6B50-71C5-C7FC-7E54E3EDB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480336"/>
            <a:ext cx="5157787" cy="823912"/>
          </a:xfrm>
        </p:spPr>
        <p:txBody>
          <a:bodyPr/>
          <a:lstStyle/>
          <a:p>
            <a:r>
              <a:rPr lang="en-US" dirty="0"/>
              <a:t>Unexposed at Baseline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9849BF-400B-3C62-9421-49F89BCC8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04248"/>
            <a:ext cx="5157787" cy="4266415"/>
          </a:xfrm>
        </p:spPr>
        <p:txBody>
          <a:bodyPr/>
          <a:lstStyle/>
          <a:p>
            <a:pPr lvl="1"/>
            <a:r>
              <a:rPr lang="en-US" dirty="0"/>
              <a:t>Avoids conditioning on post-treatment information</a:t>
            </a:r>
          </a:p>
          <a:p>
            <a:pPr lvl="1"/>
            <a:r>
              <a:rPr lang="en-US" dirty="0"/>
              <a:t>Allows the comparison group to change (possibly meaningfully) over time.</a:t>
            </a:r>
          </a:p>
          <a:p>
            <a:pPr lvl="2"/>
            <a:r>
              <a:rPr lang="en-US" dirty="0"/>
              <a:t>Is an observed effect due to the policy or the changing comparison group?</a:t>
            </a:r>
          </a:p>
        </p:txBody>
      </p:sp>
    </p:spTree>
    <p:extLst>
      <p:ext uri="{BB962C8B-B14F-4D97-AF65-F5344CB8AC3E}">
        <p14:creationId xmlns:p14="http://schemas.microsoft.com/office/powerpoint/2010/main" val="3419780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3F67-259B-AF0C-4595-84EFB2DC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Never-Exposed Comparators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E687C-F22E-ED58-72F7-2ADA75232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commonly used in policy evaluations, but</a:t>
            </a:r>
          </a:p>
          <a:p>
            <a:pPr lvl="1"/>
            <a:r>
              <a:rPr lang="en-US" dirty="0"/>
              <a:t>Studies that choose to use never-exposed comparators are subject to additional assumptions about the comparability of ever- and never-exposed units and are subject to bias. </a:t>
            </a:r>
          </a:p>
          <a:p>
            <a:endParaRPr lang="en-US" dirty="0"/>
          </a:p>
          <a:p>
            <a:r>
              <a:rPr lang="en-US" dirty="0"/>
              <a:t>Options for redesigning the study:</a:t>
            </a:r>
          </a:p>
          <a:p>
            <a:pPr lvl="1"/>
            <a:r>
              <a:rPr lang="en-US" dirty="0"/>
              <a:t>Change policy-level eligibility criteria to </a:t>
            </a:r>
            <a:r>
              <a:rPr lang="en-US" i="1" dirty="0"/>
              <a:t>de facto</a:t>
            </a:r>
            <a:r>
              <a:rPr lang="en-US" dirty="0"/>
              <a:t> exclude likely bad comparators (geography, urbanicity, etc.). Pay attention to remaining sample size!</a:t>
            </a:r>
          </a:p>
          <a:p>
            <a:pPr lvl="1"/>
            <a:r>
              <a:rPr lang="en-US" dirty="0"/>
              <a:t>Limit the follow-up period to one in which good comparators exist.</a:t>
            </a:r>
          </a:p>
        </p:txBody>
      </p:sp>
    </p:spTree>
    <p:extLst>
      <p:ext uri="{BB962C8B-B14F-4D97-AF65-F5344CB8AC3E}">
        <p14:creationId xmlns:p14="http://schemas.microsoft.com/office/powerpoint/2010/main" val="348873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87953F9-ADF8-9665-B5DD-03DC4F8F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 are online!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457DF86-FA4F-A076-7594-3D3EC4E93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248944" y="1769428"/>
            <a:ext cx="3694112" cy="3694112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9E99AB-B776-FF35-C7B9-D7C69CA900A2}"/>
              </a:ext>
            </a:extLst>
          </p:cNvPr>
          <p:cNvSpPr txBox="1"/>
          <p:nvPr/>
        </p:nvSpPr>
        <p:spPr>
          <a:xfrm>
            <a:off x="2331720" y="5646420"/>
            <a:ext cx="7086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1"/>
                </a:solidFill>
                <a:latin typeface="DM Mono" panose="020B0509040201040103" pitchFamily="49" charset="77"/>
              </a:rPr>
              <a:t>slides.nickseewald.com</a:t>
            </a:r>
            <a:r>
              <a:rPr lang="en-US" sz="2400" dirty="0">
                <a:solidFill>
                  <a:schemeClr val="accent1"/>
                </a:solidFill>
                <a:latin typeface="DM Mono" panose="020B0509040201040103" pitchFamily="49" charset="77"/>
              </a:rPr>
              <a:t>/cmstat2025.pdf</a:t>
            </a:r>
          </a:p>
        </p:txBody>
      </p:sp>
    </p:spTree>
    <p:extLst>
      <p:ext uri="{BB962C8B-B14F-4D97-AF65-F5344CB8AC3E}">
        <p14:creationId xmlns:p14="http://schemas.microsoft.com/office/powerpoint/2010/main" val="3177551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2F5B47-E1B9-0C03-06C5-7FE74DA20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the Estimand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C3DF9E6-9473-BAAA-FF7B-48B72167BA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Definition of exposure &amp; comparison conditions necessarily changes the estimand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? 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If using never-exposed comparators,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becomes “non-implementation for the entire post period”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Now we’re asking a different question!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C3DF9E6-9473-BAAA-FF7B-48B72167BA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9" t="-2000" r="-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F0182-D031-7625-6B78-537FBEAE89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48EB2-ABBB-452B-B43B-31E8A7DFB90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216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7EC58-08D4-F5B8-AE16-CF637A11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&amp;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5ECCC-6C0B-A3E7-9E1A-DCCF6A15C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we measuring? What does the estimand actually mean?</a:t>
            </a:r>
          </a:p>
          <a:p>
            <a:r>
              <a:rPr lang="en-US" dirty="0"/>
              <a:t>All sorts of messiness here: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Retrospective analysis limits us to already-collected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Questions about measurement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 might not be available for the target population</a:t>
            </a:r>
          </a:p>
          <a:p>
            <a:endParaRPr lang="en-US" dirty="0"/>
          </a:p>
          <a:p>
            <a:r>
              <a:rPr lang="en-US" dirty="0"/>
              <a:t>Even more complexity: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Degree of implementation can be highly variable, but this can be very difficult to measure. (Work is ongoing!)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737E1-3ED7-50C8-7FD3-FF56C52771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447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E5373A-76C9-8977-DCE3-37516B93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are we studying the policy?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8FA1A6-6894-D706-EC38-9EF0AFA31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F0870-4A3C-5E0A-F52B-2E986D63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593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70463F-46F1-4406-FD1E-A50F58CBC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 is naturally longitudinal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8133B-4604-37FF-FA70-3A39E3821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b="1" dirty="0"/>
              <a:t>must</a:t>
            </a:r>
            <a:r>
              <a:rPr lang="en-US" dirty="0"/>
              <a:t> have longitudinal data before and after policy implementation to evaluate the policy!</a:t>
            </a:r>
          </a:p>
          <a:p>
            <a:r>
              <a:rPr lang="en-US" dirty="0"/>
              <a:t>Policy effects are likely time-varying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Ramp-ups, delayed effects, waning effects, etc.</a:t>
            </a:r>
          </a:p>
          <a:p>
            <a:r>
              <a:rPr lang="en-US" dirty="0"/>
              <a:t>Policies aren’t implemented in a vacuum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Policy-level units are doing other stuff around the same time!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Legislative packages, phased rule changes,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“Current events are happening as we speak” </a:t>
            </a:r>
            <a:r>
              <a:rPr lang="en-US" sz="1600" dirty="0"/>
              <a:t>-Matt Rogers, </a:t>
            </a:r>
            <a:r>
              <a:rPr lang="en-US" sz="1600" i="1" dirty="0"/>
              <a:t>Las </a:t>
            </a:r>
            <a:r>
              <a:rPr lang="en-US" sz="1600" i="1" dirty="0" err="1"/>
              <a:t>Culturistas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1E679-6797-0A9C-D7C6-88CDAD58A6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48EB2-ABBB-452B-B43B-31E8A7DFB90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BBDEF8-19C0-964B-9496-5A4527EA79BF}"/>
              </a:ext>
            </a:extLst>
          </p:cNvPr>
          <p:cNvSpPr txBox="1"/>
          <p:nvPr/>
        </p:nvSpPr>
        <p:spPr>
          <a:xfrm>
            <a:off x="493668" y="5856293"/>
            <a:ext cx="85360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effectLst/>
                <a:latin typeface="DM Sans 14pt" pitchFamily="2" charset="77"/>
              </a:rPr>
              <a:t>Griffin BA, </a:t>
            </a:r>
            <a:r>
              <a:rPr lang="en-US" sz="1600" i="1" dirty="0">
                <a:solidFill>
                  <a:schemeClr val="accent4"/>
                </a:solidFill>
                <a:effectLst/>
                <a:latin typeface="DM Sans 14pt" pitchFamily="2" charset="77"/>
              </a:rPr>
              <a:t>et al.</a:t>
            </a:r>
            <a:r>
              <a:rPr lang="en-US" sz="1600" dirty="0">
                <a:solidFill>
                  <a:schemeClr val="accent4"/>
                </a:solidFill>
                <a:effectLst/>
                <a:latin typeface="DM Sans 14pt" pitchFamily="2" charset="77"/>
              </a:rPr>
              <a:t> Methodological considerations for estimating policy effects in the context of co-occurring policies. </a:t>
            </a:r>
            <a:r>
              <a:rPr lang="en-US" sz="1600" i="1" dirty="0">
                <a:solidFill>
                  <a:schemeClr val="accent4"/>
                </a:solidFill>
                <a:effectLst/>
                <a:latin typeface="DM Sans 14pt" pitchFamily="2" charset="77"/>
              </a:rPr>
              <a:t>Health Serv Outcomes Res Method</a:t>
            </a:r>
            <a:r>
              <a:rPr lang="en-US" sz="1600" dirty="0">
                <a:solidFill>
                  <a:schemeClr val="accent4"/>
                </a:solidFill>
                <a:effectLst/>
                <a:latin typeface="DM Sans 14pt" pitchFamily="2" charset="77"/>
              </a:rPr>
              <a:t> 2023;</a:t>
            </a:r>
            <a:r>
              <a:rPr lang="en-US" sz="1600" b="1" dirty="0">
                <a:solidFill>
                  <a:schemeClr val="accent4"/>
                </a:solidFill>
                <a:effectLst/>
                <a:latin typeface="DM Sans 14pt" pitchFamily="2" charset="77"/>
              </a:rPr>
              <a:t>23</a:t>
            </a:r>
            <a:r>
              <a:rPr lang="en-US" sz="1600" dirty="0">
                <a:solidFill>
                  <a:schemeClr val="accent4"/>
                </a:solidFill>
                <a:effectLst/>
                <a:latin typeface="DM Sans 14pt" pitchFamily="2" charset="77"/>
              </a:rPr>
              <a:t>:149–65.</a:t>
            </a:r>
          </a:p>
        </p:txBody>
      </p:sp>
    </p:spTree>
    <p:extLst>
      <p:ext uri="{BB962C8B-B14F-4D97-AF65-F5344CB8AC3E}">
        <p14:creationId xmlns:p14="http://schemas.microsoft.com/office/powerpoint/2010/main" val="4080754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BEE6F-F829-59B3-7A45-528D4FA1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Periods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EEF5A-2B7E-D49F-11CE-0660FB00F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Defining a study period can be difficult!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Estimation methods typically rely on “long-enough” pre-periods (e.g., synthetic controls)</a:t>
            </a:r>
          </a:p>
          <a:p>
            <a:pPr marL="628650" lvl="1" indent="-342900"/>
            <a:r>
              <a:rPr lang="en-US" dirty="0"/>
              <a:t>But, if you go too far back, you could model “old” dynamics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Longer follow-up periods are interesting: what’s the effect of the policy X years after implementation?</a:t>
            </a:r>
          </a:p>
          <a:p>
            <a:pPr marL="628650" lvl="1" indent="-342900"/>
            <a:r>
              <a:rPr lang="en-US" dirty="0"/>
              <a:t>But, if other things happen, we could accidentally attribute “new” dynamics to the “old” policy.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D594A-4E41-F4E9-5AAA-86773E8357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182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A8292-28E9-A0BE-8302-3956E782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to an Estimand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19C74-7E90-2B06-DC71-A862B65E2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care about estimating a policy effect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 a single point in time?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over some specific follow-up period?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over the entire follow-up period?</a:t>
            </a:r>
          </a:p>
          <a:p>
            <a:endParaRPr lang="en-US" dirty="0"/>
          </a:p>
          <a:p>
            <a:r>
              <a:rPr lang="en-US" dirty="0"/>
              <a:t>Current best practice is probably to estimate time-specific effects on as granular a level as possible, then think carefully about aggregation to a desired interval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See, e.g., Callaway &amp; Sant’Anna’s “group-time ATTs”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BB5E9-A608-3FEF-68B5-0EB77D6643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65650-BA5F-E44C-4FEE-EE9F00AC1A25}"/>
              </a:ext>
            </a:extLst>
          </p:cNvPr>
          <p:cNvSpPr txBox="1"/>
          <p:nvPr/>
        </p:nvSpPr>
        <p:spPr>
          <a:xfrm>
            <a:off x="363042" y="5962786"/>
            <a:ext cx="6102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effectLst/>
                <a:latin typeface="DM Sans 14pt" pitchFamily="2" charset="77"/>
              </a:rPr>
              <a:t>Callaway B, Sant’Anna PHC. Difference-in-Differences with multiple time periods. </a:t>
            </a:r>
            <a:r>
              <a:rPr lang="en-US" sz="1400" i="1" dirty="0">
                <a:solidFill>
                  <a:schemeClr val="accent4"/>
                </a:solidFill>
                <a:effectLst/>
                <a:latin typeface="DM Sans 14pt" pitchFamily="2" charset="77"/>
              </a:rPr>
              <a:t>J Econometrics</a:t>
            </a:r>
            <a:r>
              <a:rPr lang="en-US" sz="1400" dirty="0">
                <a:solidFill>
                  <a:schemeClr val="accent4"/>
                </a:solidFill>
                <a:effectLst/>
                <a:latin typeface="DM Sans 14pt" pitchFamily="2" charset="77"/>
              </a:rPr>
              <a:t> 2021;</a:t>
            </a:r>
            <a:r>
              <a:rPr lang="en-US" sz="1400" b="1" dirty="0">
                <a:solidFill>
                  <a:schemeClr val="accent4"/>
                </a:solidFill>
                <a:effectLst/>
                <a:latin typeface="DM Sans 14pt" pitchFamily="2" charset="77"/>
              </a:rPr>
              <a:t>225</a:t>
            </a:r>
            <a:r>
              <a:rPr lang="en-US" sz="1400" dirty="0">
                <a:solidFill>
                  <a:schemeClr val="accent4"/>
                </a:solidFill>
                <a:effectLst/>
                <a:latin typeface="DM Sans 14pt" pitchFamily="2" charset="77"/>
              </a:rPr>
              <a:t>:200–30. </a:t>
            </a:r>
          </a:p>
        </p:txBody>
      </p:sp>
    </p:spTree>
    <p:extLst>
      <p:ext uri="{BB962C8B-B14F-4D97-AF65-F5344CB8AC3E}">
        <p14:creationId xmlns:p14="http://schemas.microsoft.com/office/powerpoint/2010/main" val="3985284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F0A86-968B-2D01-3586-FC6A37EC8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AB4776-3AE5-CD98-57A9-5530C921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studying the policy?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754E85-1EB5-1C6E-07CB-C9C9C79D3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4428E-A6A7-007A-8BBC-2B94D2E05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742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BFD94E-1B7D-C8F3-B052-B6C4EE74D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 is (very likely) important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EFF321-0D9B-0393-A313-7448FCE23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Policy-level units are commonly non-exchangeable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States, e.g., can be quite different from each  other</a:t>
            </a:r>
          </a:p>
          <a:p>
            <a:r>
              <a:rPr lang="en-US" dirty="0"/>
              <a:t>Geographically proximal controls can help improve face validity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But, that could introduce interference or spillover.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F5DC4-0E98-C62D-867D-2FB57D207A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48EB2-ABBB-452B-B43B-31E8A7DFB90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54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9D915-2A84-31E8-F5F5-5718A7F21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Geography on the Estimand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AC324-F0AE-59D7-4CD3-79E086227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 interference approaches bundle together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Estimand becomes effect on outcomes under “bundled” treatments across interfering units</a:t>
            </a:r>
          </a:p>
          <a:p>
            <a:r>
              <a:rPr lang="en-US" dirty="0"/>
              <a:t>Might not be ideal in settings with small N (e.g., state policy)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Bundling units can lead to even less power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5A422-6E0D-7936-8D6D-7CD70F3338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900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56AA4-E27C-3B75-95E6-7C10C8B57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this for?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3663B-F8EF-FCF2-581B-61FF5EC81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“Who” part deux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856F1-B50B-3B74-529B-6AE0CC777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48EB2-ABBB-452B-B43B-31E8A7DFB90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0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A5F6D9A-94FB-4E8C-EC6F-40A2A2671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 of Policy Evaluation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B83F0F-AFF4-1F8D-4595-5DA977500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400" i="1" dirty="0"/>
              <a:t>“What is the effect of [a policy] on [outcome(s) of interest] over [a defined period of time], relative to what would have happened in the absence of the policy?”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457D0F-956B-A6E8-F7C4-73AD18AA1096}"/>
              </a:ext>
            </a:extLst>
          </p:cNvPr>
          <p:cNvSpPr txBox="1"/>
          <p:nvPr/>
        </p:nvSpPr>
        <p:spPr>
          <a:xfrm>
            <a:off x="9577704" y="127913"/>
            <a:ext cx="9258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Architects Daughter" pitchFamily="2" charset="0"/>
              </a:rPr>
              <a:t>Scan for slides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DB0509E5-78F2-4C88-9396-3CE04038DCE1}"/>
              </a:ext>
            </a:extLst>
          </p:cNvPr>
          <p:cNvCxnSpPr>
            <a:stCxn id="11" idx="3"/>
          </p:cNvCxnSpPr>
          <p:nvPr/>
        </p:nvCxnSpPr>
        <p:spPr>
          <a:xfrm>
            <a:off x="10503534" y="374135"/>
            <a:ext cx="415222" cy="246221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677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A3758-4FB2-FAAF-03BD-03698B4C0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the question </a:t>
            </a:r>
            <a:r>
              <a:rPr lang="en-US" u="sng" dirty="0"/>
              <a:t>for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F2CC4-AE3D-0BD5-B8B0-856BFCE52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Policymakers (hopefully) want to know what will happen if they implement something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Question of interest for PA probably isn’t “What happened in MD”, but “What will happen in PA?”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Requires a different counterfactual than what we usually estimate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42E2E-1FBD-D837-3D92-7425AD08CE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186A44-CDA6-0752-EB44-5799AC0C46FD}"/>
              </a:ext>
            </a:extLst>
          </p:cNvPr>
          <p:cNvSpPr txBox="1"/>
          <p:nvPr/>
        </p:nvSpPr>
        <p:spPr>
          <a:xfrm>
            <a:off x="363042" y="5917848"/>
            <a:ext cx="6103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effectLst/>
                <a:latin typeface="DM Sans 14pt" pitchFamily="2" charset="77"/>
              </a:rPr>
              <a:t>Cairney P. The myth of ‘evidence-based policymaking’ in a </a:t>
            </a:r>
            <a:r>
              <a:rPr lang="en-US" sz="1400" dirty="0" err="1">
                <a:solidFill>
                  <a:schemeClr val="accent4"/>
                </a:solidFill>
                <a:effectLst/>
                <a:latin typeface="DM Sans 14pt" pitchFamily="2" charset="77"/>
              </a:rPr>
              <a:t>decentred</a:t>
            </a:r>
            <a:r>
              <a:rPr lang="en-US" sz="1400" dirty="0">
                <a:solidFill>
                  <a:schemeClr val="accent4"/>
                </a:solidFill>
                <a:effectLst/>
                <a:latin typeface="DM Sans 14pt" pitchFamily="2" charset="77"/>
              </a:rPr>
              <a:t> state. </a:t>
            </a:r>
            <a:r>
              <a:rPr lang="en-US" sz="1400" i="1" dirty="0">
                <a:solidFill>
                  <a:schemeClr val="accent4"/>
                </a:solidFill>
                <a:effectLst/>
                <a:latin typeface="DM Sans 14pt" pitchFamily="2" charset="77"/>
              </a:rPr>
              <a:t>Public Policy and Administration</a:t>
            </a:r>
            <a:r>
              <a:rPr lang="en-US" sz="1400" dirty="0">
                <a:solidFill>
                  <a:schemeClr val="accent4"/>
                </a:solidFill>
                <a:effectLst/>
                <a:latin typeface="DM Sans 14pt" pitchFamily="2" charset="77"/>
              </a:rPr>
              <a:t> 2022;</a:t>
            </a:r>
            <a:r>
              <a:rPr lang="en-US" sz="1400" b="1" dirty="0">
                <a:solidFill>
                  <a:schemeClr val="accent4"/>
                </a:solidFill>
                <a:effectLst/>
                <a:latin typeface="DM Sans 14pt" pitchFamily="2" charset="77"/>
              </a:rPr>
              <a:t>37</a:t>
            </a:r>
            <a:r>
              <a:rPr lang="en-US" sz="1400" dirty="0">
                <a:solidFill>
                  <a:schemeClr val="accent4"/>
                </a:solidFill>
                <a:effectLst/>
                <a:latin typeface="DM Sans 14pt" pitchFamily="2" charset="77"/>
              </a:rPr>
              <a:t>:46–66.</a:t>
            </a:r>
          </a:p>
        </p:txBody>
      </p:sp>
    </p:spTree>
    <p:extLst>
      <p:ext uri="{BB962C8B-B14F-4D97-AF65-F5344CB8AC3E}">
        <p14:creationId xmlns:p14="http://schemas.microsoft.com/office/powerpoint/2010/main" val="2583246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EF2522-74BF-56E9-9CBA-CF3358FC8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all love the ATT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03C2174-47F0-CD8E-912B-1C9EFC7D6D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average treatment effect among the treated (ATT)</a:t>
                </a:r>
                <a:r>
                  <a:rPr lang="en-US" dirty="0"/>
                  <a:t> compares what actually happened to the policy-implementing units to what would have happened in the absence of the policy.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𝐴𝑇𝑇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=1]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b="1" dirty="0"/>
                  <a:t>ton</a:t>
                </a:r>
                <a:r>
                  <a:rPr lang="en-US" dirty="0"/>
                  <a:t> of methods estimate this.</a:t>
                </a:r>
              </a:p>
              <a:p>
                <a:endParaRPr lang="en-US" dirty="0"/>
              </a:p>
              <a:p>
                <a:r>
                  <a:rPr lang="en-US" dirty="0"/>
                  <a:t>But there are inherent limitations here!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03C2174-47F0-CD8E-912B-1C9EFC7D6D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27" t="-1714" r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4C713-D1CE-664A-6603-1E41ABFEB8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26" name="Picture 2" descr="a blonde woman is talking to another woman and says why are you so obsessed with me">
            <a:extLst>
              <a:ext uri="{FF2B5EF4-FFF2-40B4-BE49-F238E27FC236}">
                <a16:creationId xmlns:a16="http://schemas.microsoft.com/office/drawing/2014/main" id="{D21A966F-13A7-5DB7-7E8B-66FF716BD963}"/>
              </a:ext>
            </a:extLst>
          </p:cNvPr>
          <p:cNvPicPr>
            <a:picLocks noGrp="1" noChangeAspect="1" noChangeArrowheads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271" y="2249488"/>
            <a:ext cx="5088120" cy="335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61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375FB-0931-564A-7049-093730FFF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the ATT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9E4DD9-77D9-E17B-6EBC-4BB091F8A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𝐴𝑇𝑇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=1]</m:t>
                      </m:r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  <a:p>
                <a:r>
                  <a:rPr lang="en-US" dirty="0"/>
                  <a:t>The ATT is nice because it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is common, and so easy to communicate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only requires imputing one counterfactual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neatly describes </a:t>
                </a:r>
                <a:r>
                  <a:rPr lang="en-US" i="1" dirty="0"/>
                  <a:t>what happened</a:t>
                </a:r>
              </a:p>
              <a:p>
                <a:r>
                  <a:rPr lang="en-US" dirty="0"/>
                  <a:t>One big problem, though: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ATT doesn’t necessarily give actionable information to policymakers: it’s inherently </a:t>
                </a:r>
                <a:r>
                  <a:rPr lang="en-US" i="1" dirty="0"/>
                  <a:t>post hoc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9E4DD9-77D9-E17B-6EBC-4BB091F8A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9" r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5701D-5765-0B24-EAA3-53DBD500C7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423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7A113-9CEF-29C7-2EB6-F5DC52E8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Common Simple Estimands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41C965-02EC-C2E7-0F0A-C37C5078A5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Average treatment effect (ATE):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“What would be the effect of the policy if all units implemented it?”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r>
                  <a:rPr lang="en-US" b="1" dirty="0"/>
                  <a:t>Average treatment effect among comparators (ATC):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=0]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“What would be the effect of the policy if all non-implementing units implemented it?”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41C965-02EC-C2E7-0F0A-C37C5078A5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69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DBC43-912E-8AE9-535C-E09BB00D8E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383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D30D-59C0-0E66-5BBA-FB506F24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prefer the ATT?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7438DE-3904-5357-4A8F-38E44A6EB0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ATE and ATC both require estimating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feels weird! Usual identification assumptions often feel too strong.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We should try to get creative here!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7438DE-3904-5357-4A8F-38E44A6EB0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9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E05C2-EAF1-ED59-44A0-52587383BB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628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6E088-52A6-44C6-73E3-A79D1A610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we go from here?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DAACC-5DB5-8B50-F46B-545010D48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09ECA-6D2D-9D2A-3B5E-E00F460F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48EB2-ABBB-452B-B43B-31E8A7DFB90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486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CCD9D8-8C12-1043-CD61-AE89A67F2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 is hard.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5A582E-F16F-2B01-97F1-B718F5291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the effects of a policy is really challenging by nature.</a:t>
            </a:r>
          </a:p>
          <a:p>
            <a:r>
              <a:rPr lang="en-US" dirty="0"/>
              <a:t>Design thinking can help, but engagement with substantive expertise and different ways of thinking (including qualitative research!) is critical.</a:t>
            </a:r>
          </a:p>
          <a:p>
            <a:r>
              <a:rPr lang="en-US" dirty="0"/>
              <a:t>We need to think creatively when building methods.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E8907-9822-778D-2BD0-E3E8B99330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48EB2-ABBB-452B-B43B-31E8A7DFB90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F6D1A1-65EE-D34E-B786-CA70C5222C87}"/>
              </a:ext>
            </a:extLst>
          </p:cNvPr>
          <p:cNvSpPr txBox="1"/>
          <p:nvPr/>
        </p:nvSpPr>
        <p:spPr>
          <a:xfrm>
            <a:off x="9577704" y="127913"/>
            <a:ext cx="9258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Architects Daughter" pitchFamily="2" charset="0"/>
              </a:rPr>
              <a:t>Scan for slides</a:t>
            </a:r>
          </a:p>
        </p:txBody>
      </p:sp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199F0521-B2A1-3AF7-853E-608C7027AB8A}"/>
              </a:ext>
            </a:extLst>
          </p:cNvPr>
          <p:cNvCxnSpPr/>
          <p:nvPr/>
        </p:nvCxnSpPr>
        <p:spPr>
          <a:xfrm>
            <a:off x="10503534" y="374135"/>
            <a:ext cx="415222" cy="246221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25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C7A99-918D-48EB-5A57-CFEC9E0B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we go from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28234-D473-5DB6-F7DE-BF2F6A656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Throughout the session, we’ll see creative thinking being used to address complex policy questions: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do we handle interference? (Dr. Hettinger)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do we handle multilevel (e.g., municipality within state) policies? (Dr. Adhikari)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do we handle missingness in covariates? (Dr. </a:t>
            </a:r>
            <a:r>
              <a:rPr lang="en-US" dirty="0" err="1"/>
              <a:t>Oganisian</a:t>
            </a:r>
            <a:r>
              <a:rPr lang="en-US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do we handle time-dependent confounding? (Dr. Hu)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308F8-3257-CBEA-D086-02B3B5E2C0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A7299-26B7-A30E-EDA0-670010988400}"/>
              </a:ext>
            </a:extLst>
          </p:cNvPr>
          <p:cNvSpPr txBox="1"/>
          <p:nvPr/>
        </p:nvSpPr>
        <p:spPr>
          <a:xfrm>
            <a:off x="9577704" y="127913"/>
            <a:ext cx="9258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Architects Daughter" pitchFamily="2" charset="0"/>
              </a:rPr>
              <a:t>Scan for slides</a:t>
            </a: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521E0491-9903-1E84-0F43-0B2C3F161372}"/>
              </a:ext>
            </a:extLst>
          </p:cNvPr>
          <p:cNvCxnSpPr>
            <a:stCxn id="6" idx="3"/>
          </p:cNvCxnSpPr>
          <p:nvPr/>
        </p:nvCxnSpPr>
        <p:spPr>
          <a:xfrm>
            <a:off x="10503534" y="374135"/>
            <a:ext cx="415222" cy="246221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20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AFE1-51F6-E940-E415-F9FCAB44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 is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090E1-CF75-37FE-E563-5CC00C012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Policies are heterogeneous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Policies aren’t implemented in a vacuum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Small sample sizes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Confounding by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Policymakers need to understand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9C9EF-7982-29B0-F15F-5074FB1ADD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73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A6304-1359-7CFA-580C-01B80B377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309598"/>
            <a:ext cx="10753724" cy="1100929"/>
          </a:xfrm>
        </p:spPr>
        <p:txBody>
          <a:bodyPr/>
          <a:lstStyle/>
          <a:p>
            <a:r>
              <a:rPr lang="en-US" dirty="0"/>
              <a:t>Policy Evaluation is Constrained </a:t>
            </a:r>
            <a:br>
              <a:rPr lang="en-US" dirty="0"/>
            </a:br>
            <a:r>
              <a:rPr lang="en-US" dirty="0"/>
              <a:t>by Data 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CB388-E54A-B901-9350-65036570D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Researchers often start with a data structure and let everything flow out of that. That is… not great!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73CA2-2925-24C2-41F9-1B511F93FB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5</a:t>
            </a:fld>
            <a:endParaRPr lang="en-US" noProof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954663-6954-8E1E-FF96-D269825C8C02}"/>
              </a:ext>
            </a:extLst>
          </p:cNvPr>
          <p:cNvGrpSpPr/>
          <p:nvPr/>
        </p:nvGrpSpPr>
        <p:grpSpPr>
          <a:xfrm>
            <a:off x="1402923" y="2432649"/>
            <a:ext cx="2908419" cy="3304947"/>
            <a:chOff x="1402923" y="2432649"/>
            <a:chExt cx="2908419" cy="3304947"/>
          </a:xfrm>
        </p:grpSpPr>
        <p:pic>
          <p:nvPicPr>
            <p:cNvPr id="7" name="Graphic 6" descr="Packing Box Open outline">
              <a:extLst>
                <a:ext uri="{FF2B5EF4-FFF2-40B4-BE49-F238E27FC236}">
                  <a16:creationId xmlns:a16="http://schemas.microsoft.com/office/drawing/2014/main" id="{F0036A83-FD3D-7EE1-0CBB-8805C8CF9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02923" y="2432649"/>
              <a:ext cx="2908419" cy="29084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27C797-EE2B-A924-0E38-8382960F401D}"/>
                </a:ext>
              </a:extLst>
            </p:cNvPr>
            <p:cNvSpPr txBox="1"/>
            <p:nvPr/>
          </p:nvSpPr>
          <p:spPr>
            <a:xfrm>
              <a:off x="1752950" y="5368264"/>
              <a:ext cx="220836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latin typeface="DM Sans 14pt" pitchFamily="2" charset="77"/>
                </a:rPr>
                <a:t>Data Structure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838960-DEE0-B45E-02FA-7B711ED4A791}"/>
              </a:ext>
            </a:extLst>
          </p:cNvPr>
          <p:cNvGrpSpPr/>
          <p:nvPr/>
        </p:nvGrpSpPr>
        <p:grpSpPr>
          <a:xfrm>
            <a:off x="9603127" y="3327532"/>
            <a:ext cx="1685026" cy="1666306"/>
            <a:chOff x="6024113" y="3370923"/>
            <a:chExt cx="1685026" cy="1666306"/>
          </a:xfrm>
        </p:grpSpPr>
        <p:pic>
          <p:nvPicPr>
            <p:cNvPr id="12" name="Graphic 11" descr="Badge Question Mark with solid fill">
              <a:extLst>
                <a:ext uri="{FF2B5EF4-FFF2-40B4-BE49-F238E27FC236}">
                  <a16:creationId xmlns:a16="http://schemas.microsoft.com/office/drawing/2014/main" id="{C0512757-9DA6-6D10-D4AB-21216A5F2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07209" y="3370923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D4CF97-5429-F49C-29D7-72923ACDD392}"/>
                </a:ext>
              </a:extLst>
            </p:cNvPr>
            <p:cNvSpPr txBox="1"/>
            <p:nvPr/>
          </p:nvSpPr>
          <p:spPr>
            <a:xfrm>
              <a:off x="6024113" y="4298565"/>
              <a:ext cx="168502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latin typeface="DM Sans 14pt" pitchFamily="2" charset="77"/>
                </a:rPr>
                <a:t>Scientific Question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EA85C9-BA85-467D-7DE7-850283BC2C42}"/>
              </a:ext>
            </a:extLst>
          </p:cNvPr>
          <p:cNvGrpSpPr/>
          <p:nvPr/>
        </p:nvGrpSpPr>
        <p:grpSpPr>
          <a:xfrm>
            <a:off x="6381659" y="5232905"/>
            <a:ext cx="1685026" cy="1208163"/>
            <a:chOff x="9041020" y="910679"/>
            <a:chExt cx="1685026" cy="1208163"/>
          </a:xfrm>
        </p:grpSpPr>
        <p:pic>
          <p:nvPicPr>
            <p:cNvPr id="10" name="Graphic 9" descr="Abacus outline">
              <a:extLst>
                <a:ext uri="{FF2B5EF4-FFF2-40B4-BE49-F238E27FC236}">
                  <a16:creationId xmlns:a16="http://schemas.microsoft.com/office/drawing/2014/main" id="{F7B16DBC-CD9F-F6F3-6860-09E9A5B07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26333" y="910679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C8FA10-946D-9235-CEB1-AD973BCBC671}"/>
                </a:ext>
              </a:extLst>
            </p:cNvPr>
            <p:cNvSpPr txBox="1"/>
            <p:nvPr/>
          </p:nvSpPr>
          <p:spPr>
            <a:xfrm>
              <a:off x="9041020" y="1749510"/>
              <a:ext cx="168502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latin typeface="DM Sans 14pt" pitchFamily="2" charset="77"/>
                </a:rPr>
                <a:t>Method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DFA613-FD86-9E82-1FAC-6B0857880A73}"/>
              </a:ext>
            </a:extLst>
          </p:cNvPr>
          <p:cNvGrpSpPr/>
          <p:nvPr/>
        </p:nvGrpSpPr>
        <p:grpSpPr>
          <a:xfrm>
            <a:off x="7224172" y="2738243"/>
            <a:ext cx="1685026" cy="1634309"/>
            <a:chOff x="5385575" y="2971799"/>
            <a:chExt cx="1685026" cy="1634309"/>
          </a:xfrm>
        </p:grpSpPr>
        <p:pic>
          <p:nvPicPr>
            <p:cNvPr id="21" name="Graphic 20" descr="Group of people with solid fill">
              <a:extLst>
                <a:ext uri="{FF2B5EF4-FFF2-40B4-BE49-F238E27FC236}">
                  <a16:creationId xmlns:a16="http://schemas.microsoft.com/office/drawing/2014/main" id="{8A0E3005-6C8F-52B7-9CD7-99F922524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38799" y="2971799"/>
              <a:ext cx="1178579" cy="117857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807DA88-35C2-007E-C30B-2BB724FF4368}"/>
                </a:ext>
              </a:extLst>
            </p:cNvPr>
            <p:cNvSpPr txBox="1"/>
            <p:nvPr/>
          </p:nvSpPr>
          <p:spPr>
            <a:xfrm>
              <a:off x="5385575" y="4236776"/>
              <a:ext cx="168502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latin typeface="DM Sans 14pt" pitchFamily="2" charset="77"/>
                </a:rPr>
                <a:t>Population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67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8 -0.32176 C -0.36459 -0.40162 -0.37669 -0.48149 -0.35248 -0.51551 C -0.32813 -0.54954 -0.25951 -0.59977 -0.20664 -0.5257 C -0.15391 -0.45139 -0.09466 -0.26088 -0.03542 -0.07014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253 0.0125 C -0.46498 -0.0632 -0.50742 -0.13889 -0.43945 -0.14607 C -0.37162 -0.15324 -0.08255 -0.04375 -0.01485 -0.03033 " pathEditMode="relative" ptsTypes="A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614 -0.07615 C -0.58958 -0.11342 -0.56289 -0.15069 -0.46198 -0.14143 C -0.36107 -0.13217 -0.18581 -0.07639 -0.01055 -0.0206 " pathEditMode="relative" ptsTypes="A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36BF7-6DDF-EE49-56B8-B9DF9629C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F4FA8-1D5C-D226-771D-C6ADC304C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b="1" dirty="0"/>
              <a:t>should</a:t>
            </a:r>
            <a:r>
              <a:rPr lang="en-US" dirty="0"/>
              <a:t> be using the question to inform decisions, with the data structure used to guide practical realities.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2F9B4-F655-0DF0-B503-626436C371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6</a:t>
            </a:fld>
            <a:endParaRPr lang="en-US" noProof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DF8F6B-5A1B-C6CC-E8D5-239408FDF850}"/>
              </a:ext>
            </a:extLst>
          </p:cNvPr>
          <p:cNvGrpSpPr/>
          <p:nvPr/>
        </p:nvGrpSpPr>
        <p:grpSpPr>
          <a:xfrm>
            <a:off x="2115914" y="2873375"/>
            <a:ext cx="1852305" cy="2104845"/>
            <a:chOff x="1402923" y="2432649"/>
            <a:chExt cx="2908419" cy="3304947"/>
          </a:xfrm>
        </p:grpSpPr>
        <p:pic>
          <p:nvPicPr>
            <p:cNvPr id="7" name="Graphic 6" descr="Packing Box Open outline">
              <a:extLst>
                <a:ext uri="{FF2B5EF4-FFF2-40B4-BE49-F238E27FC236}">
                  <a16:creationId xmlns:a16="http://schemas.microsoft.com/office/drawing/2014/main" id="{F83D2A2D-8D21-1411-A704-DD6F4AEC8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02923" y="2432649"/>
              <a:ext cx="2908419" cy="29084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170AAA-21C7-B659-A9AB-00F8C407332D}"/>
                </a:ext>
              </a:extLst>
            </p:cNvPr>
            <p:cNvSpPr txBox="1"/>
            <p:nvPr/>
          </p:nvSpPr>
          <p:spPr>
            <a:xfrm>
              <a:off x="1752950" y="5368264"/>
              <a:ext cx="220836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latin typeface="DM Sans 14pt" pitchFamily="2" charset="77"/>
                </a:rPr>
                <a:t>Data Structure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E07338-3084-0DED-8157-37B4DFE0D690}"/>
              </a:ext>
            </a:extLst>
          </p:cNvPr>
          <p:cNvGrpSpPr/>
          <p:nvPr/>
        </p:nvGrpSpPr>
        <p:grpSpPr>
          <a:xfrm>
            <a:off x="8543156" y="2433207"/>
            <a:ext cx="2470139" cy="3455183"/>
            <a:chOff x="5940473" y="2446260"/>
            <a:chExt cx="1852305" cy="2590969"/>
          </a:xfrm>
        </p:grpSpPr>
        <p:pic>
          <p:nvPicPr>
            <p:cNvPr id="12" name="Graphic 11" descr="Badge Question Mark with solid fill">
              <a:extLst>
                <a:ext uri="{FF2B5EF4-FFF2-40B4-BE49-F238E27FC236}">
                  <a16:creationId xmlns:a16="http://schemas.microsoft.com/office/drawing/2014/main" id="{6D20AF9C-6012-82B9-A783-C2A287831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40473" y="2446260"/>
              <a:ext cx="1852305" cy="185230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59F515-E314-8AB6-0F34-C357E98C5008}"/>
                </a:ext>
              </a:extLst>
            </p:cNvPr>
            <p:cNvSpPr txBox="1"/>
            <p:nvPr/>
          </p:nvSpPr>
          <p:spPr>
            <a:xfrm>
              <a:off x="6024113" y="4298565"/>
              <a:ext cx="168502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latin typeface="DM Sans 14pt" pitchFamily="2" charset="77"/>
                </a:rPr>
                <a:t>Scientific Question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779861-9986-72C5-3FD5-B67BE6AD9D8A}"/>
              </a:ext>
            </a:extLst>
          </p:cNvPr>
          <p:cNvGrpSpPr/>
          <p:nvPr/>
        </p:nvGrpSpPr>
        <p:grpSpPr>
          <a:xfrm>
            <a:off x="5364132" y="4680227"/>
            <a:ext cx="1685026" cy="1208163"/>
            <a:chOff x="9041020" y="910679"/>
            <a:chExt cx="1685026" cy="1208163"/>
          </a:xfrm>
        </p:grpSpPr>
        <p:pic>
          <p:nvPicPr>
            <p:cNvPr id="10" name="Graphic 9" descr="Abacus outline">
              <a:extLst>
                <a:ext uri="{FF2B5EF4-FFF2-40B4-BE49-F238E27FC236}">
                  <a16:creationId xmlns:a16="http://schemas.microsoft.com/office/drawing/2014/main" id="{A218897C-B44D-B077-C088-D95C80D2D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26333" y="910679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61D70D-D314-3CE0-EB1B-203A27989871}"/>
                </a:ext>
              </a:extLst>
            </p:cNvPr>
            <p:cNvSpPr txBox="1"/>
            <p:nvPr/>
          </p:nvSpPr>
          <p:spPr>
            <a:xfrm>
              <a:off x="9041020" y="1749510"/>
              <a:ext cx="168502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latin typeface="DM Sans 14pt" pitchFamily="2" charset="77"/>
                </a:rPr>
                <a:t>Method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FD544E-F892-232B-15AB-AEA850375B7C}"/>
              </a:ext>
            </a:extLst>
          </p:cNvPr>
          <p:cNvGrpSpPr/>
          <p:nvPr/>
        </p:nvGrpSpPr>
        <p:grpSpPr>
          <a:xfrm>
            <a:off x="5364132" y="2607623"/>
            <a:ext cx="1685026" cy="1634309"/>
            <a:chOff x="5385575" y="2971799"/>
            <a:chExt cx="1685026" cy="1634309"/>
          </a:xfrm>
        </p:grpSpPr>
        <p:pic>
          <p:nvPicPr>
            <p:cNvPr id="21" name="Graphic 20" descr="Group of people with solid fill">
              <a:extLst>
                <a:ext uri="{FF2B5EF4-FFF2-40B4-BE49-F238E27FC236}">
                  <a16:creationId xmlns:a16="http://schemas.microsoft.com/office/drawing/2014/main" id="{CEDC9C94-AC80-7597-3095-6DCE9E61B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38799" y="2971799"/>
              <a:ext cx="1178579" cy="117857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01383A-FAF8-563C-5599-DAEC3FD03C20}"/>
                </a:ext>
              </a:extLst>
            </p:cNvPr>
            <p:cNvSpPr txBox="1"/>
            <p:nvPr/>
          </p:nvSpPr>
          <p:spPr>
            <a:xfrm>
              <a:off x="5385575" y="4236776"/>
              <a:ext cx="168502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latin typeface="DM Sans 14pt" pitchFamily="2" charset="77"/>
                </a:rPr>
                <a:t>Population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7CDF7B9-D7DD-CD96-910D-3D558E643A9C}"/>
              </a:ext>
            </a:extLst>
          </p:cNvPr>
          <p:cNvCxnSpPr/>
          <p:nvPr/>
        </p:nvCxnSpPr>
        <p:spPr>
          <a:xfrm flipH="1" flipV="1">
            <a:off x="6795935" y="3196912"/>
            <a:ext cx="1747221" cy="4713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A1D4D5-C5D8-9138-4F39-CE11E4DDEBE5}"/>
              </a:ext>
            </a:extLst>
          </p:cNvPr>
          <p:cNvCxnSpPr>
            <a:cxnSpLocks/>
          </p:cNvCxnSpPr>
          <p:nvPr/>
        </p:nvCxnSpPr>
        <p:spPr>
          <a:xfrm flipH="1">
            <a:off x="6795935" y="3668276"/>
            <a:ext cx="1747221" cy="14919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76DAEC5-5F5E-889F-16EA-B41EAE8F3DDB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968219" y="3196912"/>
            <a:ext cx="1395913" cy="6026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2487D2E-ECC5-1FAE-E553-F94D112FB74D}"/>
              </a:ext>
            </a:extLst>
          </p:cNvPr>
          <p:cNvCxnSpPr>
            <a:cxnSpLocks/>
          </p:cNvCxnSpPr>
          <p:nvPr/>
        </p:nvCxnSpPr>
        <p:spPr>
          <a:xfrm>
            <a:off x="3985221" y="3799527"/>
            <a:ext cx="1410845" cy="12771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AA05B96D-46B7-482A-B610-F2F12338357C}"/>
              </a:ext>
            </a:extLst>
          </p:cNvPr>
          <p:cNvSpPr txBox="1">
            <a:spLocks/>
          </p:cNvSpPr>
          <p:nvPr/>
        </p:nvSpPr>
        <p:spPr>
          <a:xfrm>
            <a:off x="719138" y="309598"/>
            <a:ext cx="10753724" cy="11009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Domine" panose="0204050304040306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Policy Evaluation is Constrained </a:t>
            </a:r>
            <a:br>
              <a:rPr lang="en-US" dirty="0"/>
            </a:br>
            <a:r>
              <a:rPr lang="en-US" dirty="0"/>
              <a:t>by 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2010554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55D78-E4A1-634A-DD23-F8CB5D8DA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Large-scale administrative data can be limited due to</a:t>
            </a:r>
          </a:p>
          <a:p>
            <a:pPr marL="628650" lvl="1" indent="-342900"/>
            <a:r>
              <a:rPr lang="en-US" dirty="0"/>
              <a:t>deidentification / confidentiality</a:t>
            </a:r>
          </a:p>
          <a:p>
            <a:pPr marL="628650" lvl="1" indent="-342900"/>
            <a:r>
              <a:rPr lang="en-US" dirty="0" err="1"/>
              <a:t>spatio</a:t>
            </a:r>
            <a:r>
              <a:rPr lang="en-US" dirty="0"/>
              <a:t>-temporal aggregation (see above)</a:t>
            </a:r>
          </a:p>
          <a:p>
            <a:pPr marL="628650" lvl="1" indent="-342900"/>
            <a:r>
              <a:rPr lang="en-US" dirty="0"/>
              <a:t>”proprietary” sources (e.g., U.S. insurance claims)</a:t>
            </a:r>
          </a:p>
          <a:p>
            <a:pPr marL="628650" lvl="1" indent="-342900"/>
            <a:r>
              <a:rPr lang="en-US" dirty="0"/>
              <a:t>purpose (not often collected with research in mind)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7443C-69FB-12C2-0E19-34BF48542A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4C3DF8-49E1-36EB-4CFF-2F59F648E294}"/>
              </a:ext>
            </a:extLst>
          </p:cNvPr>
          <p:cNvSpPr txBox="1">
            <a:spLocks/>
          </p:cNvSpPr>
          <p:nvPr/>
        </p:nvSpPr>
        <p:spPr>
          <a:xfrm>
            <a:off x="719138" y="309598"/>
            <a:ext cx="10753724" cy="11009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Domine" panose="0204050304040306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Policy Evaluation is Constrained </a:t>
            </a:r>
            <a:br>
              <a:rPr lang="en-US"/>
            </a:br>
            <a:r>
              <a:rPr lang="en-US"/>
              <a:t>by Data Availability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8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01E66-51D2-D86E-8101-95DFC9D87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Formalizing an Estimand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F7D56-E850-5D4D-46A3-1EA5D878D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88938" algn="l"/>
              </a:tabLst>
            </a:pPr>
            <a:r>
              <a:rPr lang="en-US" sz="2400" i="1" dirty="0"/>
              <a:t>“What is the effect of [a policy] on [outcome(s) of interest] over [a defined period of time], relative to what would have happened in the absence of the policy?”</a:t>
            </a:r>
          </a:p>
          <a:p>
            <a:pPr>
              <a:tabLst>
                <a:tab pos="388938" algn="l"/>
              </a:tabLst>
            </a:pPr>
            <a:endParaRPr lang="en-US" dirty="0"/>
          </a:p>
          <a:p>
            <a:r>
              <a:rPr lang="en-US" dirty="0"/>
              <a:t>Answering this, and translating it to an estimand, requires operationalizing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88938" algn="l"/>
              </a:tabLst>
            </a:pPr>
            <a:r>
              <a:rPr lang="en-US" dirty="0"/>
              <a:t>Who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88938" algn="l"/>
              </a:tabLst>
            </a:pPr>
            <a:r>
              <a:rPr lang="en-US" dirty="0"/>
              <a:t>What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88938" algn="l"/>
              </a:tabLst>
            </a:pPr>
            <a:r>
              <a:rPr lang="en-US" dirty="0"/>
              <a:t>When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88938" algn="l"/>
              </a:tabLst>
            </a:pPr>
            <a:r>
              <a:rPr lang="en-US" dirty="0"/>
              <a:t>Where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88938" algn="l"/>
              </a:tabLst>
            </a:pPr>
            <a:r>
              <a:rPr lang="en-US" sz="1800" dirty="0"/>
              <a:t>(Why)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12617-5A5B-BB94-83CC-46DC98442D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533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B2E42-2D25-D4F2-ABE9-E4159CB32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Design Helps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C1E44-6E28-8346-B8E2-FF190D55B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13598"/>
            <a:ext cx="10752000" cy="2502802"/>
          </a:xfrm>
        </p:spPr>
        <p:txBody>
          <a:bodyPr/>
          <a:lstStyle/>
          <a:p>
            <a:r>
              <a:rPr lang="en-US" dirty="0"/>
              <a:t>Careful thinking about study design helps in defining a causal contrast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Clear definitions of exposure &amp; comparison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Clear thinking about “time zero”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Clear identification of eligible units under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F357E-F716-5BB8-239B-A871235CAA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EA8E7-5F55-4A60-8EF9-470692FC56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ECE793-D914-BAED-D084-8B20A301A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520620"/>
            <a:ext cx="7772400" cy="1617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10" descr="A qr code with a blue background&#10;&#10;AI-generated content may be incorrect.">
            <a:extLst>
              <a:ext uri="{FF2B5EF4-FFF2-40B4-BE49-F238E27FC236}">
                <a16:creationId xmlns:a16="http://schemas.microsoft.com/office/drawing/2014/main" id="{F3BD6D98-547F-177D-FAD8-218A9C630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756" y="67112"/>
            <a:ext cx="1106488" cy="11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905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IDEROWS" val="1"/>
  <p:tag name="MASTERTOPMARGIN" val="134.9291"/>
  <p:tag name="GUIDECOLS" val="12"/>
  <p:tag name="GUTTERCOL" val="1 cm"/>
  <p:tag name="GUTTERROW" val="1 cm"/>
  <p:tag name="MASTERLEFTMARGIN" val="56.6929"/>
  <p:tag name="MASTERRIGHTMARGIN" val="56.6929"/>
  <p:tag name="MASTERBOTTOMMARGIN" val="56.692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TTERCOL" val="1 cm"/>
  <p:tag name="GUTTERROW" val="1 cm"/>
  <p:tag name="GUIDESAPPLIEDTO" val="2"/>
  <p:tag name="GUIDEROWS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TTERCOL" val="1 cm"/>
  <p:tag name="GUTTERROW" val="1 cm"/>
  <p:tag name="GUIDESAPPLIEDTO" val="2"/>
  <p:tag name="GUIDEROWS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TTERCOL" val="1 cm"/>
  <p:tag name="GUTTERROW" val="1 cm"/>
  <p:tag name="GUIDESAPPLIEDTO" val="2"/>
  <p:tag name="GUIDEROWS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GUIDECOLS" val="12"/>
  <p:tag name="GUIDEROWS" val="1"/>
  <p:tag name="GUTTERCOL" val="1 cm"/>
  <p:tag name="GUTTERROW" val="1 cm"/>
  <p:tag name="GUIDESAPPLIEDTO" val="2"/>
  <p:tag name="MASTERBOTTOMMARGIN" val="56.69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COLS" val="12"/>
  <p:tag name="GUIDEROWS" val="1"/>
  <p:tag name="GUTTERCOL" val="1 cm"/>
  <p:tag name="GUTTERROW" val="1 cm"/>
  <p:tag name="GUIDESAPPLIEDTO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COLS" val="12"/>
  <p:tag name="GUIDEROWS" val="1"/>
  <p:tag name="GUTTERCOL" val="1 cm"/>
  <p:tag name="GUTTERROW" val="1 cm"/>
  <p:tag name="GUIDESAPPLIEDTO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heme/theme1.xml><?xml version="1.0" encoding="utf-8"?>
<a:theme xmlns:a="http://schemas.openxmlformats.org/drawingml/2006/main" name="1_Office Theme">
  <a:themeElements>
    <a:clrScheme name="_Penn Medicines">
      <a:dk1>
        <a:srgbClr val="000000"/>
      </a:dk1>
      <a:lt1>
        <a:srgbClr val="FFFFFF"/>
      </a:lt1>
      <a:dk2>
        <a:srgbClr val="001D5B"/>
      </a:dk2>
      <a:lt2>
        <a:srgbClr val="FFFFFF"/>
      </a:lt2>
      <a:accent1>
        <a:srgbClr val="011F5B"/>
      </a:accent1>
      <a:accent2>
        <a:srgbClr val="085296"/>
      </a:accent2>
      <a:accent3>
        <a:srgbClr val="3C86C3"/>
      </a:accent3>
      <a:accent4>
        <a:srgbClr val="6B6C6E"/>
      </a:accent4>
      <a:accent5>
        <a:srgbClr val="C8CAC9"/>
      </a:accent5>
      <a:accent6>
        <a:srgbClr val="EAEAEA"/>
      </a:accent6>
      <a:hlink>
        <a:srgbClr val="3C86C3"/>
      </a:hlink>
      <a:folHlink>
        <a:srgbClr val="C9CB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72000" tIns="36000" rIns="72000" bIns="36000" rtlCol="0" anchor="ctr"/>
      <a:lstStyle>
        <a:defPPr algn="ctr">
          <a:defRPr sz="1600"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>
            <a:solidFill>
              <a:schemeClr val="accent1"/>
            </a:solidFill>
            <a:latin typeface="+mj-lt"/>
          </a:defRPr>
        </a:defPPr>
      </a:lstStyle>
    </a:txDef>
  </a:objectDefaults>
  <a:extraClrSchemeLst/>
  <a:custClrLst>
    <a:custClr name="RGB( 153, 0, 0)">
      <a:srgbClr val="990000"/>
    </a:custClr>
    <a:custClr name="RGB( 158, 195, 225)">
      <a:srgbClr val="9EC3E1"/>
    </a:custClr>
    <a:custClr name="RGB( 13, 29, 55)">
      <a:srgbClr val="0D1D37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RGB( 184, 204, 63)">
      <a:srgbClr val="B9CC3F"/>
    </a:custClr>
    <a:custClr name="RGB( 56, 155, 171)">
      <a:srgbClr val="389BAB"/>
    </a:custClr>
    <a:custClr name="RGB( 231, 121, 71)">
      <a:srgbClr val="E77947"/>
    </a:custClr>
    <a:custClr name="RGB( 96,66, 118)">
      <a:srgbClr val="604276"/>
    </a:custClr>
    <a:custClr name="RGB( 241, 186, 63)">
      <a:srgbClr val="F1BA3F"/>
    </a:custClr>
    <a:custClr name="RGB( 203, 93, 131)">
      <a:srgbClr val="CB5D83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RGB( 0, 175, 114)">
      <a:srgbClr val="00AF72"/>
    </a:custClr>
    <a:custClr name="RGB( 0, 96, 118)">
      <a:srgbClr val="006076"/>
    </a:custClr>
    <a:custClr name="RGB( 249, 165, 78)">
      <a:srgbClr val="F9A54E"/>
    </a:custClr>
    <a:custClr name="RGB( 63, 21, 84)">
      <a:srgbClr val="3F1554"/>
    </a:custClr>
    <a:custClr name="RGB( 250, 222, 91)">
      <a:srgbClr val="FADE5B"/>
    </a:custClr>
    <a:custClr name="RGB( 160, 53, 112)">
      <a:srgbClr val="A0357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Presentation2" id="{198652A9-0E79-D342-AC73-BF2CA4DCCBB8}" vid="{9688A819-04AE-3D45-B6DC-F8FCE7DBA0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10107</TotalTime>
  <Words>1830</Words>
  <Application>Microsoft Macintosh PowerPoint</Application>
  <PresentationFormat>Widescreen</PresentationFormat>
  <Paragraphs>248</Paragraphs>
  <Slides>37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Architects Daughter</vt:lpstr>
      <vt:lpstr>Aptos</vt:lpstr>
      <vt:lpstr>Calibri</vt:lpstr>
      <vt:lpstr>Cambria Math</vt:lpstr>
      <vt:lpstr>DM Sans 14pt</vt:lpstr>
      <vt:lpstr>DM Mono</vt:lpstr>
      <vt:lpstr>Calibri Light</vt:lpstr>
      <vt:lpstr>Domine</vt:lpstr>
      <vt:lpstr>Arial</vt:lpstr>
      <vt:lpstr>1_Office Theme</vt:lpstr>
      <vt:lpstr>How to Ask the Right Question: Choosing Estimands for Health Policy Research </vt:lpstr>
      <vt:lpstr>Slides are online!</vt:lpstr>
      <vt:lpstr>The Goal of Policy Evaluation</vt:lpstr>
      <vt:lpstr>Policy Evaluation is Hard</vt:lpstr>
      <vt:lpstr>Policy Evaluation is Constrained  by Data Availability</vt:lpstr>
      <vt:lpstr>PowerPoint Presentation</vt:lpstr>
      <vt:lpstr>PowerPoint Presentation</vt:lpstr>
      <vt:lpstr>Formalizing an Estimand</vt:lpstr>
      <vt:lpstr>Good Design Helps</vt:lpstr>
      <vt:lpstr>Who are we studying?</vt:lpstr>
      <vt:lpstr>Units and Eligibility Criteria</vt:lpstr>
      <vt:lpstr>Units and Eligibility Criteria</vt:lpstr>
      <vt:lpstr>Policy-Level Units</vt:lpstr>
      <vt:lpstr>Impact-Level Units</vt:lpstr>
      <vt:lpstr>What are we studying?</vt:lpstr>
      <vt:lpstr>Defining the Exposure</vt:lpstr>
      <vt:lpstr>Defining the Comparison Group</vt:lpstr>
      <vt:lpstr>Choosing Comparators for Policy Evaluation</vt:lpstr>
      <vt:lpstr>Never-Exposed Comparators</vt:lpstr>
      <vt:lpstr>Impact on the Estimand</vt:lpstr>
      <vt:lpstr>Measurement &amp; Outcomes</vt:lpstr>
      <vt:lpstr>When are we studying the policy?</vt:lpstr>
      <vt:lpstr>Policy evaluation is naturally longitudinal</vt:lpstr>
      <vt:lpstr>Study Periods</vt:lpstr>
      <vt:lpstr>Translation to an Estimand</vt:lpstr>
      <vt:lpstr>Where are we studying the policy?</vt:lpstr>
      <vt:lpstr>Place is (very likely) important</vt:lpstr>
      <vt:lpstr>Impact of Geography on the Estimand</vt:lpstr>
      <vt:lpstr>Who is this for?</vt:lpstr>
      <vt:lpstr>Who is the question for?</vt:lpstr>
      <vt:lpstr>We all love the ATT</vt:lpstr>
      <vt:lpstr>Pros and Cons of the ATT</vt:lpstr>
      <vt:lpstr>Other Common Simple Estimands</vt:lpstr>
      <vt:lpstr>Why do we prefer the ATT?</vt:lpstr>
      <vt:lpstr>Where can we go from here?</vt:lpstr>
      <vt:lpstr>Policy evaluation is hard.</vt:lpstr>
      <vt:lpstr>Where can we go from here?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Seewald, Nicholas J</dc:creator>
  <cp:lastModifiedBy>Seewald, Nicholas J</cp:lastModifiedBy>
  <cp:revision>16</cp:revision>
  <cp:lastPrinted>2025-12-13T14:50:37Z</cp:lastPrinted>
  <dcterms:created xsi:type="dcterms:W3CDTF">2025-03-17T19:20:05Z</dcterms:created>
  <dcterms:modified xsi:type="dcterms:W3CDTF">2025-12-13T16:20:32Z</dcterms:modified>
</cp:coreProperties>
</file>